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slide" Target="slides/slide44.xml"/><Relationship Id="rId25" Type="http://schemas.openxmlformats.org/officeDocument/2006/relationships/slide" Target="slides/slide21.xml"/><Relationship Id="rId47" Type="http://schemas.openxmlformats.org/officeDocument/2006/relationships/slide" Target="slides/slide43.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Simulación</a:t>
            </a:r>
            <a:r>
              <a:rPr lang="es-MX"/>
              <a:t> de </a:t>
            </a:r>
            <a:r>
              <a:rPr lang="es-MX"/>
              <a:t>navegación</a:t>
            </a:r>
            <a:r>
              <a:rPr lang="es-MX"/>
              <a:t> en </a:t>
            </a:r>
            <a:r>
              <a:rPr lang="es-MX"/>
              <a:t>tráfico</a:t>
            </a:r>
            <a:r>
              <a:rPr lang="es-MX"/>
              <a:t> utilizando deep reinforcement learning.</a:t>
            </a:r>
            <a:endParaRPr/>
          </a:p>
          <a:p>
            <a:pPr indent="0" lvl="0" marL="0" rtl="0" algn="l">
              <a:spcBef>
                <a:spcPts val="0"/>
              </a:spcBef>
              <a:spcAft>
                <a:spcPts val="0"/>
              </a:spcAft>
              <a:buNone/>
            </a:pPr>
            <a:r>
              <a:rPr lang="es-MX"/>
              <a:t>Análisis de los parámetros de aprendizaje profundo en simulación de navegación en tráfico</a:t>
            </a:r>
            <a:br>
              <a:rPr lang="es-MX"/>
            </a:br>
            <a:endParaRPr/>
          </a:p>
        </p:txBody>
      </p:sp>
      <p:sp>
        <p:nvSpPr>
          <p:cNvPr id="48" name="Google Shape;4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58d9be0a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Características</a:t>
            </a:r>
            <a:r>
              <a:rPr lang="es-MX"/>
              <a:t> destacables del deep learning, es muy bueno analizando entradas grandes o datos en crudo, y su desempeño es mas alto mientras mas cantidad de datos tengamos.</a:t>
            </a:r>
            <a:endParaRPr/>
          </a:p>
        </p:txBody>
      </p:sp>
      <p:sp>
        <p:nvSpPr>
          <p:cNvPr id="154" name="Google Shape;154;g458d9be0a8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5837b0b6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45837b0b6b_0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58d9be0a8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458d9be0a8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5837b0b6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poner año de publicacion.</a:t>
            </a:r>
            <a:endParaRPr/>
          </a:p>
        </p:txBody>
      </p:sp>
      <p:sp>
        <p:nvSpPr>
          <p:cNvPr id="227" name="Google Shape;227;g45837b0b6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002e81628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5002e81628_0_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ff5f2151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4ff5f2151a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5837b0b6b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45837b0b6b_0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5837b0b6b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45837b0b6b_0_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5837b0b6b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45837b0b6b_0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5837b0b6b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45837b0b6b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02961e49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502961e49e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02961e49e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502961e49e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002e81628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5002e81628_0_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45afcf4c6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45afcf4c6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45afcf4c6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45afcf4c6e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5afcf4c6e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45afcf4c6e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5002e8162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5002e81628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002e81628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5002e81628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5837b0b6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45837b0b6b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1b45f4895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51b45f4895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002e81628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5002e81628_0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5837b0b6b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sz="1800">
                <a:solidFill>
                  <a:srgbClr val="595959"/>
                </a:solidFill>
                <a:latin typeface="Arial"/>
                <a:ea typeface="Arial"/>
                <a:cs typeface="Arial"/>
                <a:sym typeface="Arial"/>
              </a:rPr>
              <a:t>Machine learning (ML) is a scientific discipline that concerns developing learning capabilities in computer</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systems. Machine learning is one of central areas of Artificial Intelligence (AI). It is an interdisciplinary</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area that combines results fromstatistics, logic, robotics,</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computer science, computational intelligence, pattern</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recognition, data mining, cognitive science, and more.</a:t>
            </a:r>
            <a:br>
              <a:rPr lang="es-MX" sz="1800">
                <a:solidFill>
                  <a:srgbClr val="595959"/>
                </a:solidFill>
                <a:latin typeface="Arial"/>
                <a:ea typeface="Arial"/>
                <a:cs typeface="Arial"/>
                <a:sym typeface="Arial"/>
              </a:rPr>
            </a:br>
            <a:endParaRPr/>
          </a:p>
        </p:txBody>
      </p:sp>
      <p:sp>
        <p:nvSpPr>
          <p:cNvPr id="138" name="Google Shape;138;g45837b0b6b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0" name="Shape 10"/>
        <p:cNvGrpSpPr/>
        <p:nvPr/>
      </p:nvGrpSpPr>
      <p:grpSpPr>
        <a:xfrm>
          <a:off x="0" y="0"/>
          <a:ext cx="0" cy="0"/>
          <a:chOff x="0" y="0"/>
          <a:chExt cx="0" cy="0"/>
        </a:xfrm>
      </p:grpSpPr>
      <p:sp>
        <p:nvSpPr>
          <p:cNvPr id="11" name="Google Shape;11;p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40" name="Shape 40"/>
        <p:cNvGrpSpPr/>
        <p:nvPr/>
      </p:nvGrpSpPr>
      <p:grpSpPr>
        <a:xfrm>
          <a:off x="0" y="0"/>
          <a:ext cx="0" cy="0"/>
          <a:chOff x="0" y="0"/>
          <a:chExt cx="0" cy="0"/>
        </a:xfrm>
      </p:grpSpPr>
      <p:sp>
        <p:nvSpPr>
          <p:cNvPr id="41" name="Google Shape;4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43" name="Shape 43"/>
        <p:cNvGrpSpPr/>
        <p:nvPr/>
      </p:nvGrpSpPr>
      <p:grpSpPr>
        <a:xfrm>
          <a:off x="0" y="0"/>
          <a:ext cx="0" cy="0"/>
          <a:chOff x="0" y="0"/>
          <a:chExt cx="0" cy="0"/>
        </a:xfrm>
      </p:grpSpPr>
      <p:sp>
        <p:nvSpPr>
          <p:cNvPr id="44" name="Google Shape;44;p12"/>
          <p:cNvSpPr txBox="1"/>
          <p:nvPr>
            <p:ph type="title"/>
          </p:nvPr>
        </p:nvSpPr>
        <p:spPr>
          <a:xfrm rot="5400000">
            <a:off x="4732337" y="2171700"/>
            <a:ext cx="5851525" cy="20574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23" name="Shape 23"/>
        <p:cNvGrpSpPr/>
        <p:nvPr/>
      </p:nvGrpSpPr>
      <p:grpSpPr>
        <a:xfrm>
          <a:off x="0" y="0"/>
          <a:ext cx="0" cy="0"/>
          <a:chOff x="0" y="0"/>
          <a:chExt cx="0" cy="0"/>
        </a:xfrm>
      </p:grpSpPr>
      <p:sp>
        <p:nvSpPr>
          <p:cNvPr id="24" name="Google Shape;24;p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6" name="Google Shape;26;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7" name="Google Shape;27;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8" name="Google Shape;28;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32" name="Shape 32"/>
        <p:cNvGrpSpPr/>
        <p:nvPr/>
      </p:nvGrpSpPr>
      <p:grpSpPr>
        <a:xfrm>
          <a:off x="0" y="0"/>
          <a:ext cx="0" cy="0"/>
          <a:chOff x="0" y="0"/>
          <a:chExt cx="0" cy="0"/>
        </a:xfrm>
      </p:grpSpPr>
      <p:sp>
        <p:nvSpPr>
          <p:cNvPr id="33" name="Google Shape;33;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36" name="Shape 36"/>
        <p:cNvGrpSpPr/>
        <p:nvPr/>
      </p:nvGrpSpPr>
      <p:grpSpPr>
        <a:xfrm>
          <a:off x="0" y="0"/>
          <a:ext cx="0" cy="0"/>
          <a:chOff x="0" y="0"/>
          <a:chExt cx="0" cy="0"/>
        </a:xfrm>
      </p:grpSpPr>
      <p:sp>
        <p:nvSpPr>
          <p:cNvPr id="37" name="Google Shape;37;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9" name="Google Shape;39;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gif"/><Relationship Id="rId4" Type="http://schemas.openxmlformats.org/officeDocument/2006/relationships/image" Target="../media/image5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5.jpg"/><Relationship Id="rId6" Type="http://schemas.openxmlformats.org/officeDocument/2006/relationships/image" Target="../media/image4.jpg"/><Relationship Id="rId7"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ctsmexico.org/why-sustainable-transpor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arxiv.org/abs/1704.0704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arxiv.org/abs/1512.03385" TargetMode="External"/><Relationship Id="rId4" Type="http://schemas.openxmlformats.org/officeDocument/2006/relationships/hyperlink" Target="http://arxiv.org/abs/1409.1259"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arxiv.org/abs/1610.0329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2.jpg"/><Relationship Id="rId5"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1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1" name="Google Shape;51;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Imagen PPT UAG NEW-01.jpg" id="52" name="Google Shape;52;p13"/>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53" name="Google Shape;53;p13"/>
          <p:cNvSpPr txBox="1"/>
          <p:nvPr/>
        </p:nvSpPr>
        <p:spPr>
          <a:xfrm>
            <a:off x="381000" y="5185827"/>
            <a:ext cx="6400800"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400" u="none" cap="none" strike="noStrike">
                <a:solidFill>
                  <a:srgbClr val="595959"/>
                </a:solidFill>
                <a:latin typeface="Arial"/>
                <a:ea typeface="Arial"/>
                <a:cs typeface="Arial"/>
                <a:sym typeface="Arial"/>
              </a:rPr>
              <a:t>Tesis</a:t>
            </a:r>
            <a:endParaRPr/>
          </a:p>
          <a:p>
            <a:pPr indent="0" lvl="0" marL="0" marR="0" rtl="0" algn="ctr">
              <a:spcBef>
                <a:spcPts val="0"/>
              </a:spcBef>
              <a:spcAft>
                <a:spcPts val="0"/>
              </a:spcAft>
              <a:buNone/>
            </a:pPr>
            <a:r>
              <a:rPr b="1" i="0" lang="es-MX" sz="2000" u="none" cap="none" strike="noStrike">
                <a:solidFill>
                  <a:srgbClr val="595959"/>
                </a:solidFill>
                <a:latin typeface="Arial"/>
                <a:ea typeface="Arial"/>
                <a:cs typeface="Arial"/>
                <a:sym typeface="Arial"/>
              </a:rPr>
              <a:t>LGAC: Inteligencia Computacional Aplicada</a:t>
            </a:r>
            <a:endParaRPr/>
          </a:p>
          <a:p>
            <a:pPr indent="0" lvl="0" marL="0" marR="0" rtl="0" algn="ctr">
              <a:spcBef>
                <a:spcPts val="0"/>
              </a:spcBef>
              <a:spcAft>
                <a:spcPts val="0"/>
              </a:spcAft>
              <a:buNone/>
            </a:pPr>
            <a:r>
              <a:rPr b="0" i="0" lang="es-MX" sz="2000" u="none" cap="none" strike="noStrike">
                <a:solidFill>
                  <a:srgbClr val="953734"/>
                </a:solidFill>
                <a:latin typeface="Arial"/>
                <a:ea typeface="Arial"/>
                <a:cs typeface="Arial"/>
                <a:sym typeface="Arial"/>
              </a:rPr>
              <a:t>Director de Tesis: M</a:t>
            </a:r>
            <a:r>
              <a:rPr lang="es-MX" sz="2000">
                <a:solidFill>
                  <a:srgbClr val="953734"/>
                </a:solidFill>
              </a:rPr>
              <a:t>CC</a:t>
            </a:r>
            <a:r>
              <a:rPr b="0" i="0" lang="es-MX" sz="2000" u="none" cap="none" strike="noStrike">
                <a:solidFill>
                  <a:srgbClr val="953734"/>
                </a:solidFill>
                <a:latin typeface="Arial"/>
                <a:ea typeface="Arial"/>
                <a:cs typeface="Arial"/>
                <a:sym typeface="Arial"/>
              </a:rPr>
              <a:t>. Juan Antonio Vega Fernández</a:t>
            </a:r>
            <a:endParaRPr/>
          </a:p>
        </p:txBody>
      </p:sp>
      <p:sp>
        <p:nvSpPr>
          <p:cNvPr id="54" name="Google Shape;54;p13"/>
          <p:cNvSpPr txBox="1"/>
          <p:nvPr/>
        </p:nvSpPr>
        <p:spPr>
          <a:xfrm>
            <a:off x="152400" y="3955773"/>
            <a:ext cx="8153400" cy="113877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2400">
                <a:solidFill>
                  <a:srgbClr val="595959"/>
                </a:solidFill>
              </a:rPr>
              <a:t>Simulación de navegación en tráfico utilizando </a:t>
            </a:r>
            <a:endParaRPr b="1" sz="2400">
              <a:solidFill>
                <a:srgbClr val="595959"/>
              </a:solidFill>
            </a:endParaRPr>
          </a:p>
          <a:p>
            <a:pPr indent="0" lvl="0" marL="0" marR="0" rtl="0" algn="ctr">
              <a:spcBef>
                <a:spcPts val="0"/>
              </a:spcBef>
              <a:spcAft>
                <a:spcPts val="0"/>
              </a:spcAft>
              <a:buNone/>
            </a:pPr>
            <a:r>
              <a:rPr b="1" lang="es-MX" sz="2400">
                <a:solidFill>
                  <a:srgbClr val="595959"/>
                </a:solidFill>
              </a:rPr>
              <a:t>deep reinforcement learning</a:t>
            </a:r>
            <a:endParaRPr b="1" sz="2400">
              <a:solidFill>
                <a:srgbClr val="595959"/>
              </a:solidFill>
            </a:endParaRPr>
          </a:p>
          <a:p>
            <a:pPr indent="0" lvl="0" marL="0" marR="0" rtl="0" algn="ctr">
              <a:spcBef>
                <a:spcPts val="0"/>
              </a:spcBef>
              <a:spcAft>
                <a:spcPts val="0"/>
              </a:spcAft>
              <a:buNone/>
            </a:pPr>
            <a:r>
              <a:rPr b="0" i="0" lang="es-MX" sz="1800" u="none" cap="none" strike="noStrike">
                <a:solidFill>
                  <a:srgbClr val="953734"/>
                </a:solidFill>
                <a:latin typeface="Arial"/>
                <a:ea typeface="Arial"/>
                <a:cs typeface="Arial"/>
                <a:sym typeface="Arial"/>
              </a:rPr>
              <a:t>Salvador Salcedo García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49" name="Google Shape;149;p22"/>
          <p:cNvSpPr txBox="1"/>
          <p:nvPr/>
        </p:nvSpPr>
        <p:spPr>
          <a:xfrm>
            <a:off x="304812" y="1143000"/>
            <a:ext cx="73152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Redes neuronales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Neurona modelada matemáticamente [7].</a:t>
            </a:r>
            <a:endParaRPr/>
          </a:p>
        </p:txBody>
      </p:sp>
      <p:sp>
        <p:nvSpPr>
          <p:cNvPr id="150" name="Google Shape;150;p22"/>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redes neuronales modelo matematico" id="151" name="Google Shape;151;p22"/>
          <p:cNvPicPr preferRelativeResize="0"/>
          <p:nvPr/>
        </p:nvPicPr>
        <p:blipFill rotWithShape="1">
          <a:blip r:embed="rId3">
            <a:alphaModFix/>
          </a:blip>
          <a:srcRect b="0" l="0" r="0" t="0"/>
          <a:stretch/>
        </p:blipFill>
        <p:spPr>
          <a:xfrm>
            <a:off x="1016550" y="2127875"/>
            <a:ext cx="6888012" cy="378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57" name="Google Shape;157;p23"/>
          <p:cNvSpPr txBox="1"/>
          <p:nvPr/>
        </p:nvSpPr>
        <p:spPr>
          <a:xfrm>
            <a:off x="343678" y="1114425"/>
            <a:ext cx="5295000" cy="347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Deep Learning[18]</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58" name="Google Shape;158;p23"/>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59" name="Google Shape;159;p23"/>
          <p:cNvPicPr preferRelativeResize="0"/>
          <p:nvPr/>
        </p:nvPicPr>
        <p:blipFill>
          <a:blip r:embed="rId3">
            <a:alphaModFix/>
          </a:blip>
          <a:stretch>
            <a:fillRect/>
          </a:stretch>
        </p:blipFill>
        <p:spPr>
          <a:xfrm>
            <a:off x="304800" y="2066008"/>
            <a:ext cx="6738926" cy="3950167"/>
          </a:xfrm>
          <a:prstGeom prst="rect">
            <a:avLst/>
          </a:prstGeom>
          <a:noFill/>
          <a:ln>
            <a:noFill/>
          </a:ln>
        </p:spPr>
      </p:pic>
      <p:pic>
        <p:nvPicPr>
          <p:cNvPr id="160" name="Google Shape;160;p23"/>
          <p:cNvPicPr preferRelativeResize="0"/>
          <p:nvPr/>
        </p:nvPicPr>
        <p:blipFill>
          <a:blip r:embed="rId4">
            <a:alphaModFix/>
          </a:blip>
          <a:stretch>
            <a:fillRect/>
          </a:stretch>
        </p:blipFill>
        <p:spPr>
          <a:xfrm>
            <a:off x="5094200" y="1036651"/>
            <a:ext cx="3335649" cy="248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descr="Resultado de imagen para decisiones de markov" id="165" name="Google Shape;165;p24"/>
          <p:cNvPicPr preferRelativeResize="0"/>
          <p:nvPr/>
        </p:nvPicPr>
        <p:blipFill rotWithShape="1">
          <a:blip r:embed="rId3">
            <a:alphaModFix/>
          </a:blip>
          <a:srcRect b="0" l="0" r="0" t="0"/>
          <a:stretch/>
        </p:blipFill>
        <p:spPr>
          <a:xfrm>
            <a:off x="129963" y="3108963"/>
            <a:ext cx="4126613" cy="2619375"/>
          </a:xfrm>
          <a:prstGeom prst="rect">
            <a:avLst/>
          </a:prstGeom>
          <a:noFill/>
          <a:ln>
            <a:noFill/>
          </a:ln>
        </p:spPr>
      </p:pic>
      <p:sp>
        <p:nvSpPr>
          <p:cNvPr id="166" name="Google Shape;166;p24"/>
          <p:cNvSpPr txBox="1"/>
          <p:nvPr/>
        </p:nvSpPr>
        <p:spPr>
          <a:xfrm>
            <a:off x="239975"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67" name="Google Shape;167;p24"/>
          <p:cNvSpPr txBox="1"/>
          <p:nvPr/>
        </p:nvSpPr>
        <p:spPr>
          <a:xfrm>
            <a:off x="239975" y="1062575"/>
            <a:ext cx="5295000" cy="80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Q-Learning[18]</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68" name="Google Shape;168;p24"/>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69" name="Google Shape;169;p24"/>
          <p:cNvPicPr preferRelativeResize="0"/>
          <p:nvPr/>
        </p:nvPicPr>
        <p:blipFill>
          <a:blip r:embed="rId4">
            <a:alphaModFix/>
          </a:blip>
          <a:stretch>
            <a:fillRect/>
          </a:stretch>
        </p:blipFill>
        <p:spPr>
          <a:xfrm>
            <a:off x="4168075" y="2357835"/>
            <a:ext cx="4769400" cy="3162300"/>
          </a:xfrm>
          <a:prstGeom prst="rect">
            <a:avLst/>
          </a:prstGeom>
          <a:noFill/>
          <a:ln>
            <a:noFill/>
          </a:ln>
        </p:spPr>
      </p:pic>
      <p:sp>
        <p:nvSpPr>
          <p:cNvPr id="170" name="Google Shape;170;p24"/>
          <p:cNvSpPr txBox="1"/>
          <p:nvPr/>
        </p:nvSpPr>
        <p:spPr>
          <a:xfrm>
            <a:off x="5680125" y="5595325"/>
            <a:ext cx="29190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a:t>Tabla de Q de recompensas</a:t>
            </a:r>
            <a:endParaRPr b="1"/>
          </a:p>
        </p:txBody>
      </p:sp>
      <p:pic>
        <p:nvPicPr>
          <p:cNvPr id="171" name="Google Shape;171;p24"/>
          <p:cNvPicPr preferRelativeResize="0"/>
          <p:nvPr/>
        </p:nvPicPr>
        <p:blipFill>
          <a:blip r:embed="rId5">
            <a:alphaModFix/>
          </a:blip>
          <a:stretch>
            <a:fillRect/>
          </a:stretch>
        </p:blipFill>
        <p:spPr>
          <a:xfrm>
            <a:off x="1500650" y="1663500"/>
            <a:ext cx="6648450" cy="61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77" name="Google Shape;177;p25"/>
          <p:cNvSpPr txBox="1"/>
          <p:nvPr/>
        </p:nvSpPr>
        <p:spPr>
          <a:xfrm>
            <a:off x="239975" y="1062575"/>
            <a:ext cx="5295000" cy="80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Q-Learning</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78" name="Google Shape;178;p25"/>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situaciones imprevistas en conduccion" id="179" name="Google Shape;179;p25"/>
          <p:cNvPicPr preferRelativeResize="0"/>
          <p:nvPr/>
        </p:nvPicPr>
        <p:blipFill rotWithShape="1">
          <a:blip r:embed="rId3">
            <a:alphaModFix/>
          </a:blip>
          <a:srcRect b="0" l="0" r="0" t="0"/>
          <a:stretch/>
        </p:blipFill>
        <p:spPr>
          <a:xfrm>
            <a:off x="239970" y="1786450"/>
            <a:ext cx="3882600" cy="2583700"/>
          </a:xfrm>
          <a:prstGeom prst="rect">
            <a:avLst/>
          </a:prstGeom>
          <a:noFill/>
          <a:ln>
            <a:noFill/>
          </a:ln>
        </p:spPr>
      </p:pic>
      <p:sp>
        <p:nvSpPr>
          <p:cNvPr id="180" name="Google Shape;180;p25"/>
          <p:cNvSpPr txBox="1"/>
          <p:nvPr/>
        </p:nvSpPr>
        <p:spPr>
          <a:xfrm>
            <a:off x="4265200" y="3268225"/>
            <a:ext cx="45936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800">
                <a:latin typeface="Calibri"/>
                <a:ea typeface="Calibri"/>
                <a:cs typeface="Calibri"/>
                <a:sym typeface="Calibri"/>
              </a:rPr>
              <a:t>Datos “crudos” o sin procesamiento generan tablas Q de recompensa exponenciales.[X]</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s-MX" sz="1800">
                <a:solidFill>
                  <a:srgbClr val="980000"/>
                </a:solidFill>
                <a:latin typeface="Calibri"/>
                <a:ea typeface="Calibri"/>
                <a:cs typeface="Calibri"/>
                <a:sym typeface="Calibri"/>
              </a:rPr>
              <a:t>Ejemplo:</a:t>
            </a:r>
            <a:endParaRPr b="1" sz="1800">
              <a:solidFill>
                <a:srgbClr val="980000"/>
              </a:solidFill>
              <a:latin typeface="Calibri"/>
              <a:ea typeface="Calibri"/>
              <a:cs typeface="Calibri"/>
              <a:sym typeface="Calibri"/>
            </a:endParaRPr>
          </a:p>
        </p:txBody>
      </p:sp>
      <p:pic>
        <p:nvPicPr>
          <p:cNvPr id="181" name="Google Shape;181;p25"/>
          <p:cNvPicPr preferRelativeResize="0"/>
          <p:nvPr/>
        </p:nvPicPr>
        <p:blipFill>
          <a:blip r:embed="rId4">
            <a:alphaModFix/>
          </a:blip>
          <a:stretch>
            <a:fillRect/>
          </a:stretch>
        </p:blipFill>
        <p:spPr>
          <a:xfrm>
            <a:off x="580225" y="4597800"/>
            <a:ext cx="8121568" cy="87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87" name="Google Shape;187;p26"/>
          <p:cNvSpPr txBox="1"/>
          <p:nvPr/>
        </p:nvSpPr>
        <p:spPr>
          <a:xfrm>
            <a:off x="343675" y="1114425"/>
            <a:ext cx="5295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DQN - Deep Q Learning[18]</a:t>
            </a:r>
            <a:endParaRPr/>
          </a:p>
          <a:p>
            <a:pPr indent="0" lvl="0" marL="45720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88" name="Google Shape;188;p26"/>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89" name="Google Shape;189;p26"/>
          <p:cNvPicPr preferRelativeResize="0"/>
          <p:nvPr/>
        </p:nvPicPr>
        <p:blipFill rotWithShape="1">
          <a:blip r:embed="rId3">
            <a:alphaModFix/>
          </a:blip>
          <a:srcRect b="0" l="56068" r="22865" t="0"/>
          <a:stretch/>
        </p:blipFill>
        <p:spPr>
          <a:xfrm>
            <a:off x="304788" y="1668513"/>
            <a:ext cx="2184325" cy="1118675"/>
          </a:xfrm>
          <a:prstGeom prst="rect">
            <a:avLst/>
          </a:prstGeom>
          <a:noFill/>
          <a:ln>
            <a:noFill/>
          </a:ln>
        </p:spPr>
      </p:pic>
      <p:pic>
        <p:nvPicPr>
          <p:cNvPr descr="Resultado de imagen para situaciones imprevistas en conduccion" id="190" name="Google Shape;190;p26"/>
          <p:cNvPicPr preferRelativeResize="0"/>
          <p:nvPr/>
        </p:nvPicPr>
        <p:blipFill rotWithShape="1">
          <a:blip r:embed="rId4">
            <a:alphaModFix/>
          </a:blip>
          <a:srcRect b="0" l="0" r="0" t="0"/>
          <a:stretch/>
        </p:blipFill>
        <p:spPr>
          <a:xfrm>
            <a:off x="98100" y="2928900"/>
            <a:ext cx="2597747" cy="1776125"/>
          </a:xfrm>
          <a:prstGeom prst="rect">
            <a:avLst/>
          </a:prstGeom>
          <a:noFill/>
          <a:ln>
            <a:noFill/>
          </a:ln>
        </p:spPr>
      </p:pic>
      <p:sp>
        <p:nvSpPr>
          <p:cNvPr id="191" name="Google Shape;191;p26"/>
          <p:cNvSpPr/>
          <p:nvPr/>
        </p:nvSpPr>
        <p:spPr>
          <a:xfrm>
            <a:off x="2802472" y="3368075"/>
            <a:ext cx="673200" cy="554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9970550" y="1502975"/>
            <a:ext cx="2651886" cy="2305962"/>
          </a:xfrm>
          <a:prstGeom prst="flowChartMultidocumen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MX"/>
              <a:t>Red Profunda:</a:t>
            </a:r>
            <a:endParaRPr b="1"/>
          </a:p>
          <a:p>
            <a:pPr indent="0" lvl="0" marL="0" rtl="0" algn="l">
              <a:spcBef>
                <a:spcPts val="0"/>
              </a:spcBef>
              <a:spcAft>
                <a:spcPts val="0"/>
              </a:spcAft>
              <a:buNone/>
            </a:pPr>
            <a:r>
              <a:rPr lang="es-MX"/>
              <a:t> - Extrae características relevantes de la imagen</a:t>
            </a:r>
            <a:endParaRPr/>
          </a:p>
          <a:p>
            <a:pPr indent="0" lvl="0" marL="0" rtl="0" algn="l">
              <a:spcBef>
                <a:spcPts val="0"/>
              </a:spcBef>
              <a:spcAft>
                <a:spcPts val="0"/>
              </a:spcAft>
              <a:buNone/>
            </a:pPr>
            <a:r>
              <a:rPr lang="es-MX"/>
              <a:t>para clasificar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 - Aproxima el valor Q para cada una de las acciones posibles</a:t>
            </a:r>
            <a:endParaRPr/>
          </a:p>
          <a:p>
            <a:pPr indent="0" lvl="0" marL="0" rtl="0" algn="l">
              <a:spcBef>
                <a:spcPts val="0"/>
              </a:spcBef>
              <a:spcAft>
                <a:spcPts val="0"/>
              </a:spcAft>
              <a:buNone/>
            </a:pPr>
            <a:r>
              <a:t/>
            </a:r>
            <a:endParaRPr/>
          </a:p>
        </p:txBody>
      </p:sp>
      <p:sp>
        <p:nvSpPr>
          <p:cNvPr id="193" name="Google Shape;193;p26"/>
          <p:cNvSpPr/>
          <p:nvPr/>
        </p:nvSpPr>
        <p:spPr>
          <a:xfrm>
            <a:off x="7820654" y="2537525"/>
            <a:ext cx="1170900" cy="5400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1</a:t>
            </a:r>
            <a:endParaRPr b="1"/>
          </a:p>
        </p:txBody>
      </p:sp>
      <p:sp>
        <p:nvSpPr>
          <p:cNvPr id="194" name="Google Shape;194;p26"/>
          <p:cNvSpPr/>
          <p:nvPr/>
        </p:nvSpPr>
        <p:spPr>
          <a:xfrm>
            <a:off x="7820654" y="3394999"/>
            <a:ext cx="1170900" cy="5400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2</a:t>
            </a:r>
            <a:endParaRPr b="1"/>
          </a:p>
        </p:txBody>
      </p:sp>
      <p:sp>
        <p:nvSpPr>
          <p:cNvPr id="195" name="Google Shape;195;p26"/>
          <p:cNvSpPr/>
          <p:nvPr/>
        </p:nvSpPr>
        <p:spPr>
          <a:xfrm>
            <a:off x="7820654" y="4768119"/>
            <a:ext cx="1170900" cy="5400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N</a:t>
            </a:r>
            <a:endParaRPr b="1"/>
          </a:p>
        </p:txBody>
      </p:sp>
      <p:sp>
        <p:nvSpPr>
          <p:cNvPr id="196" name="Google Shape;196;p26"/>
          <p:cNvSpPr/>
          <p:nvPr/>
        </p:nvSpPr>
        <p:spPr>
          <a:xfrm>
            <a:off x="8359108" y="4106532"/>
            <a:ext cx="93600" cy="83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8359108" y="4357221"/>
            <a:ext cx="93600" cy="83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8359108" y="4607929"/>
            <a:ext cx="93600" cy="83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26"/>
          <p:cNvCxnSpPr>
            <a:stCxn id="200" idx="0"/>
            <a:endCxn id="193" idx="2"/>
          </p:cNvCxnSpPr>
          <p:nvPr/>
        </p:nvCxnSpPr>
        <p:spPr>
          <a:xfrm flipH="1" rot="10800000">
            <a:off x="7152325" y="2807425"/>
            <a:ext cx="668400" cy="96000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26"/>
          <p:cNvCxnSpPr>
            <a:stCxn id="200" idx="0"/>
            <a:endCxn id="194" idx="2"/>
          </p:cNvCxnSpPr>
          <p:nvPr/>
        </p:nvCxnSpPr>
        <p:spPr>
          <a:xfrm flipH="1" rot="10800000">
            <a:off x="7152325" y="3665125"/>
            <a:ext cx="668400" cy="1023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6"/>
          <p:cNvCxnSpPr>
            <a:stCxn id="200" idx="0"/>
          </p:cNvCxnSpPr>
          <p:nvPr/>
        </p:nvCxnSpPr>
        <p:spPr>
          <a:xfrm>
            <a:off x="7152325" y="3767425"/>
            <a:ext cx="677100" cy="5814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6"/>
          <p:cNvCxnSpPr/>
          <p:nvPr/>
        </p:nvCxnSpPr>
        <p:spPr>
          <a:xfrm>
            <a:off x="7152325" y="3770275"/>
            <a:ext cx="668400" cy="12570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26"/>
          <p:cNvSpPr/>
          <p:nvPr/>
        </p:nvSpPr>
        <p:spPr>
          <a:xfrm rot="5400000">
            <a:off x="3071575" y="1982425"/>
            <a:ext cx="4591500" cy="3570000"/>
          </a:xfrm>
          <a:prstGeom prst="trapezoid">
            <a:avLst>
              <a:gd fmla="val 35039" name="adj"/>
            </a:avLst>
          </a:prstGeom>
          <a:gradFill>
            <a:gsLst>
              <a:gs pos="0">
                <a:srgbClr val="FFF6DB"/>
              </a:gs>
              <a:gs pos="100000">
                <a:srgbClr val="FAD25C"/>
              </a:gs>
            </a:gsLst>
            <a:lin ang="5400012" scaled="0"/>
          </a:gra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txBox="1"/>
          <p:nvPr/>
        </p:nvSpPr>
        <p:spPr>
          <a:xfrm>
            <a:off x="3599800" y="2096488"/>
            <a:ext cx="3428400" cy="29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800">
                <a:solidFill>
                  <a:schemeClr val="dk1"/>
                </a:solidFill>
              </a:rPr>
              <a:t>Deep Q Learning</a:t>
            </a:r>
            <a:r>
              <a:rPr b="1" lang="es-MX" sz="1800">
                <a:solidFill>
                  <a:schemeClr val="dk1"/>
                </a:solidFill>
              </a:rPr>
              <a:t>:</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342900" lvl="0" marL="457200" rtl="0" algn="l">
              <a:spcBef>
                <a:spcPts val="0"/>
              </a:spcBef>
              <a:spcAft>
                <a:spcPts val="0"/>
              </a:spcAft>
              <a:buClr>
                <a:schemeClr val="dk1"/>
              </a:buClr>
              <a:buSzPts val="1800"/>
              <a:buAutoNum type="arabicPeriod"/>
            </a:pPr>
            <a:r>
              <a:rPr lang="es-MX" sz="1800">
                <a:solidFill>
                  <a:schemeClr val="dk1"/>
                </a:solidFill>
              </a:rPr>
              <a:t>Extrae características relevantes de la entrada para </a:t>
            </a:r>
            <a:r>
              <a:rPr b="1" lang="es-MX" sz="1800">
                <a:solidFill>
                  <a:schemeClr val="dk1"/>
                </a:solidFill>
              </a:rPr>
              <a:t>clasificar </a:t>
            </a:r>
            <a:r>
              <a:rPr lang="es-MX" sz="1800">
                <a:solidFill>
                  <a:schemeClr val="dk1"/>
                </a:solidFill>
              </a:rPr>
              <a:t>gran cantidad de datos.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AutoNum type="arabicPeriod"/>
            </a:pPr>
            <a:r>
              <a:rPr b="1" lang="es-MX" sz="1800">
                <a:solidFill>
                  <a:schemeClr val="dk1"/>
                </a:solidFill>
              </a:rPr>
              <a:t>Aproxima </a:t>
            </a:r>
            <a:r>
              <a:rPr lang="es-MX" sz="1800">
                <a:solidFill>
                  <a:schemeClr val="dk1"/>
                </a:solidFill>
              </a:rPr>
              <a:t>el valor Q para cada una de las acciones posibles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7"/>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210" name="Google Shape;210;p27"/>
          <p:cNvSpPr txBox="1"/>
          <p:nvPr/>
        </p:nvSpPr>
        <p:spPr>
          <a:xfrm>
            <a:off x="304800" y="1100263"/>
            <a:ext cx="7772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Geometría de Redes:</a:t>
            </a:r>
            <a:endParaRPr/>
          </a:p>
          <a:p>
            <a:pPr indent="0" lvl="0" marL="0" marR="0" rtl="0" algn="l">
              <a:spcBef>
                <a:spcPts val="0"/>
              </a:spcBef>
              <a:spcAft>
                <a:spcPts val="0"/>
              </a:spcAft>
              <a:buNone/>
            </a:pPr>
            <a:r>
              <a:t/>
            </a:r>
            <a:endParaRPr b="1" sz="2000">
              <a:solidFill>
                <a:srgbClr val="953734"/>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Capas totalmente conectadas de VGG, ResNet y AlexNet [9][10][11]</a:t>
            </a:r>
            <a:r>
              <a:rPr lang="es-MX" sz="1800">
                <a:solidFill>
                  <a:srgbClr val="595959"/>
                </a:solidFill>
              </a:rPr>
              <a:t>[16]</a:t>
            </a:r>
            <a:endParaRPr/>
          </a:p>
        </p:txBody>
      </p:sp>
      <p:sp>
        <p:nvSpPr>
          <p:cNvPr id="211" name="Google Shape;211;p27"/>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212" name="Google Shape;212;p27"/>
          <p:cNvSpPr/>
          <p:nvPr/>
        </p:nvSpPr>
        <p:spPr>
          <a:xfrm>
            <a:off x="7254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13" name="Google Shape;213;p27"/>
          <p:cNvSpPr/>
          <p:nvPr/>
        </p:nvSpPr>
        <p:spPr>
          <a:xfrm>
            <a:off x="722340" y="2614058"/>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14" name="Google Shape;214;p27"/>
          <p:cNvSpPr/>
          <p:nvPr/>
        </p:nvSpPr>
        <p:spPr>
          <a:xfrm>
            <a:off x="33924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15" name="Google Shape;215;p27"/>
          <p:cNvSpPr/>
          <p:nvPr/>
        </p:nvSpPr>
        <p:spPr>
          <a:xfrm>
            <a:off x="57546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16" name="Google Shape;216;p27"/>
          <p:cNvSpPr/>
          <p:nvPr/>
        </p:nvSpPr>
        <p:spPr>
          <a:xfrm>
            <a:off x="5751540" y="2643894"/>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17" name="Google Shape;217;p27"/>
          <p:cNvSpPr/>
          <p:nvPr/>
        </p:nvSpPr>
        <p:spPr>
          <a:xfrm>
            <a:off x="1158157" y="3030456"/>
            <a:ext cx="10335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18" name="Google Shape;218;p27"/>
          <p:cNvSpPr txBox="1"/>
          <p:nvPr/>
        </p:nvSpPr>
        <p:spPr>
          <a:xfrm>
            <a:off x="1030250" y="3541637"/>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AlexNet</a:t>
            </a:r>
            <a:endParaRPr sz="1050">
              <a:solidFill>
                <a:schemeClr val="dk1"/>
              </a:solidFill>
              <a:latin typeface="Calibri"/>
              <a:ea typeface="Calibri"/>
              <a:cs typeface="Calibri"/>
              <a:sym typeface="Calibri"/>
            </a:endParaRPr>
          </a:p>
        </p:txBody>
      </p:sp>
      <p:sp>
        <p:nvSpPr>
          <p:cNvPr id="219" name="Google Shape;219;p27"/>
          <p:cNvSpPr txBox="1"/>
          <p:nvPr/>
        </p:nvSpPr>
        <p:spPr>
          <a:xfrm>
            <a:off x="3732240" y="3541637"/>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ResNet</a:t>
            </a:r>
            <a:endParaRPr sz="1050">
              <a:solidFill>
                <a:schemeClr val="dk1"/>
              </a:solidFill>
              <a:latin typeface="Calibri"/>
              <a:ea typeface="Calibri"/>
              <a:cs typeface="Calibri"/>
              <a:sym typeface="Calibri"/>
            </a:endParaRPr>
          </a:p>
        </p:txBody>
      </p:sp>
      <p:sp>
        <p:nvSpPr>
          <p:cNvPr id="220" name="Google Shape;220;p27"/>
          <p:cNvSpPr txBox="1"/>
          <p:nvPr/>
        </p:nvSpPr>
        <p:spPr>
          <a:xfrm>
            <a:off x="6094440" y="3535718"/>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VGG</a:t>
            </a:r>
            <a:endParaRPr/>
          </a:p>
        </p:txBody>
      </p:sp>
      <p:sp>
        <p:nvSpPr>
          <p:cNvPr id="221" name="Google Shape;221;p27"/>
          <p:cNvSpPr/>
          <p:nvPr/>
        </p:nvSpPr>
        <p:spPr>
          <a:xfrm>
            <a:off x="6187357" y="3074888"/>
            <a:ext cx="10335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22" name="Google Shape;222;p27"/>
          <p:cNvSpPr txBox="1"/>
          <p:nvPr/>
        </p:nvSpPr>
        <p:spPr>
          <a:xfrm>
            <a:off x="370050" y="3783350"/>
            <a:ext cx="7772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rgbClr val="595959"/>
                </a:solidFill>
                <a:latin typeface="Arial"/>
                <a:ea typeface="Arial"/>
                <a:cs typeface="Arial"/>
                <a:sym typeface="Arial"/>
              </a:rPr>
              <a:t>Geometría triangular o piramidal en redes neuronales [12]</a:t>
            </a:r>
            <a:endParaRPr/>
          </a:p>
        </p:txBody>
      </p:sp>
      <p:sp>
        <p:nvSpPr>
          <p:cNvPr id="223" name="Google Shape;223;p27"/>
          <p:cNvSpPr txBox="1"/>
          <p:nvPr/>
        </p:nvSpPr>
        <p:spPr>
          <a:xfrm>
            <a:off x="2961229" y="7551390"/>
            <a:ext cx="33519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Arquitectura del Codificador y Decodificador [19]</a:t>
            </a:r>
            <a:endParaRPr/>
          </a:p>
        </p:txBody>
      </p:sp>
      <p:pic>
        <p:nvPicPr>
          <p:cNvPr id="224" name="Google Shape;224;p27"/>
          <p:cNvPicPr preferRelativeResize="0"/>
          <p:nvPr/>
        </p:nvPicPr>
        <p:blipFill rotWithShape="1">
          <a:blip r:embed="rId3">
            <a:alphaModFix/>
          </a:blip>
          <a:srcRect b="0" l="0" r="0" t="0"/>
          <a:stretch/>
        </p:blipFill>
        <p:spPr>
          <a:xfrm>
            <a:off x="2543850" y="4205473"/>
            <a:ext cx="4186658" cy="180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8"/>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Antecedentes</a:t>
            </a:r>
            <a:endParaRPr/>
          </a:p>
        </p:txBody>
      </p:sp>
      <p:sp>
        <p:nvSpPr>
          <p:cNvPr id="230" name="Google Shape;230;p28"/>
          <p:cNvSpPr txBox="1"/>
          <p:nvPr/>
        </p:nvSpPr>
        <p:spPr>
          <a:xfrm>
            <a:off x="304800" y="990600"/>
            <a:ext cx="8458200" cy="486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Navegación Autónoma en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r>
              <a:rPr b="1" lang="es-MX" sz="1800">
                <a:solidFill>
                  <a:srgbClr val="953734"/>
                </a:solidFill>
                <a:latin typeface="Calibri"/>
                <a:ea typeface="Calibri"/>
                <a:cs typeface="Calibri"/>
                <a:sym typeface="Calibri"/>
              </a:rPr>
              <a:t>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s-MX" sz="1800">
                <a:solidFill>
                  <a:srgbClr val="595959"/>
                </a:solidFill>
              </a:rPr>
              <a:t>“</a:t>
            </a:r>
            <a:r>
              <a:rPr lang="es-MX" sz="1800">
                <a:solidFill>
                  <a:schemeClr val="dk1"/>
                </a:solidFill>
                <a:latin typeface="Calibri"/>
                <a:ea typeface="Calibri"/>
                <a:cs typeface="Calibri"/>
                <a:sym typeface="Calibri"/>
              </a:rPr>
              <a:t>Deeptraffic: Driving fast through dense traffic with deep reinforcement learning”</a:t>
            </a:r>
            <a:r>
              <a:rPr lang="es-MX" sz="1800">
                <a:solidFill>
                  <a:srgbClr val="595959"/>
                </a:solidFill>
              </a:rPr>
              <a:t>[5]</a:t>
            </a:r>
            <a:endParaRPr sz="1800">
              <a:solidFill>
                <a:srgbClr val="595959"/>
              </a:solidFill>
            </a:endParaRPr>
          </a:p>
          <a:p>
            <a:pPr indent="0" lvl="0" marL="457200" rtl="0" algn="l">
              <a:spcBef>
                <a:spcPts val="0"/>
              </a:spcBef>
              <a:spcAft>
                <a:spcPts val="0"/>
              </a:spcAft>
              <a:buNone/>
            </a:pPr>
            <a:r>
              <a:t/>
            </a:r>
            <a:endParaRPr sz="1800">
              <a:solidFill>
                <a:srgbClr val="595959"/>
              </a:solidFill>
            </a:endParaRPr>
          </a:p>
          <a:p>
            <a:pPr indent="-342900" lvl="0" marL="457200" rtl="0" algn="l">
              <a:spcBef>
                <a:spcPts val="0"/>
              </a:spcBef>
              <a:spcAft>
                <a:spcPts val="0"/>
              </a:spcAft>
              <a:buSzPts val="1800"/>
              <a:buFont typeface="Calibri"/>
              <a:buChar char="●"/>
            </a:pPr>
            <a:r>
              <a:rPr lang="es-MX" sz="1800">
                <a:solidFill>
                  <a:srgbClr val="595959"/>
                </a:solidFill>
              </a:rPr>
              <a:t>“</a:t>
            </a:r>
            <a:r>
              <a:rPr lang="es-MX" sz="1800">
                <a:solidFill>
                  <a:schemeClr val="dk1"/>
                </a:solidFill>
                <a:latin typeface="Calibri"/>
                <a:ea typeface="Calibri"/>
                <a:cs typeface="Calibri"/>
                <a:sym typeface="Calibri"/>
              </a:rPr>
              <a:t>Probabilistic vehicle trajectory prediction over occupancy grid map via recurrent neural network”</a:t>
            </a:r>
            <a:r>
              <a:rPr lang="es-MX" sz="1800">
                <a:solidFill>
                  <a:srgbClr val="595959"/>
                </a:solidFill>
              </a:rPr>
              <a:t>[6] </a:t>
            </a:r>
            <a:endParaRPr sz="1800">
              <a:solidFill>
                <a:srgbClr val="595959"/>
              </a:solidFill>
            </a:endParaRPr>
          </a:p>
          <a:p>
            <a:pPr indent="0" lvl="0" marL="457200" rtl="0" algn="l">
              <a:spcBef>
                <a:spcPts val="0"/>
              </a:spcBef>
              <a:spcAft>
                <a:spcPts val="0"/>
              </a:spcAft>
              <a:buNone/>
            </a:pPr>
            <a:r>
              <a:t/>
            </a:r>
            <a:endParaRPr sz="1800">
              <a:solidFill>
                <a:srgbClr val="595959"/>
              </a:solidFill>
            </a:endParaRPr>
          </a:p>
          <a:p>
            <a:pPr indent="-294299" lvl="0" marL="395999" marR="0" rtl="0" algn="l">
              <a:lnSpc>
                <a:spcPct val="100000"/>
              </a:lnSpc>
              <a:spcBef>
                <a:spcPts val="0"/>
              </a:spcBef>
              <a:spcAft>
                <a:spcPts val="0"/>
              </a:spcAft>
              <a:buSzPts val="1800"/>
              <a:buFont typeface="Calibri"/>
              <a:buChar char="●"/>
            </a:pPr>
            <a:r>
              <a:rPr lang="es-MX" sz="1800">
                <a:latin typeface="Calibri"/>
                <a:ea typeface="Calibri"/>
                <a:cs typeface="Calibri"/>
                <a:sym typeface="Calibri"/>
              </a:rPr>
              <a:t>“</a:t>
            </a:r>
            <a:r>
              <a:rPr lang="es-MX" sz="1800">
                <a:latin typeface="Calibri"/>
                <a:ea typeface="Calibri"/>
                <a:cs typeface="Calibri"/>
                <a:sym typeface="Calibri"/>
              </a:rPr>
              <a:t>Automated Speed and Lane Change Decision Making using Deep Reinforcement Learning</a:t>
            </a:r>
            <a:r>
              <a:rPr lang="es-MX" sz="1800">
                <a:latin typeface="Calibri"/>
                <a:ea typeface="Calibri"/>
                <a:cs typeface="Calibri"/>
                <a:sym typeface="Calibri"/>
              </a:rPr>
              <a:t>”[19]</a:t>
            </a:r>
            <a:endParaRPr sz="1800">
              <a:latin typeface="Calibri"/>
              <a:ea typeface="Calibri"/>
              <a:cs typeface="Calibri"/>
              <a:sym typeface="Calibri"/>
            </a:endParaRPr>
          </a:p>
          <a:p>
            <a:pPr indent="0" lvl="0" marL="0" marR="0" rtl="0" algn="l">
              <a:lnSpc>
                <a:spcPct val="100000"/>
              </a:lnSpc>
              <a:spcBef>
                <a:spcPts val="0"/>
              </a:spcBef>
              <a:spcAft>
                <a:spcPts val="0"/>
              </a:spcAft>
              <a:buNone/>
            </a:pPr>
            <a:r>
              <a:t/>
            </a:r>
            <a:endParaRPr sz="1800">
              <a:latin typeface="Calibri"/>
              <a:ea typeface="Calibri"/>
              <a:cs typeface="Calibri"/>
              <a:sym typeface="Calibri"/>
            </a:endParaRPr>
          </a:p>
          <a:p>
            <a:pPr indent="-294299" lvl="0" marL="395999" marR="0" rtl="0" algn="l">
              <a:lnSpc>
                <a:spcPct val="100000"/>
              </a:lnSpc>
              <a:spcBef>
                <a:spcPts val="0"/>
              </a:spcBef>
              <a:spcAft>
                <a:spcPts val="0"/>
              </a:spcAft>
              <a:buSzPts val="1800"/>
              <a:buFont typeface="Calibri"/>
              <a:buChar char="●"/>
            </a:pPr>
            <a:r>
              <a:rPr lang="es-MX" sz="1800">
                <a:latin typeface="Calibri"/>
                <a:ea typeface="Calibri"/>
                <a:cs typeface="Calibri"/>
                <a:sym typeface="Calibri"/>
              </a:rPr>
              <a:t>“Safe, Multi-Agent, Reinforcement Learning for Autonomous Driving”</a:t>
            </a:r>
            <a:r>
              <a:rPr lang="es-MX" sz="1800">
                <a:solidFill>
                  <a:schemeClr val="dk1"/>
                </a:solidFill>
                <a:latin typeface="Calibri"/>
                <a:ea typeface="Calibri"/>
                <a:cs typeface="Calibri"/>
                <a:sym typeface="Calibri"/>
              </a:rPr>
              <a:t>[20]</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s-MX" sz="1800">
                <a:solidFill>
                  <a:schemeClr val="dk1"/>
                </a:solidFill>
                <a:latin typeface="Calibri"/>
                <a:ea typeface="Calibri"/>
                <a:cs typeface="Calibri"/>
                <a:sym typeface="Calibri"/>
              </a:rPr>
              <a:t>“Evaluation of the Energy Efﬁciency in a Mixed Trafﬁc with Automated Vehicles and Human Controlled Vehicles”[21]</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8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Calibri"/>
              <a:ea typeface="Calibri"/>
              <a:cs typeface="Calibri"/>
              <a:sym typeface="Calibri"/>
            </a:endParaRPr>
          </a:p>
        </p:txBody>
      </p:sp>
      <p:sp>
        <p:nvSpPr>
          <p:cNvPr id="231" name="Google Shape;231;p28"/>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9"/>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 la Propuesta</a:t>
            </a:r>
            <a:endParaRPr/>
          </a:p>
        </p:txBody>
      </p:sp>
      <p:sp>
        <p:nvSpPr>
          <p:cNvPr id="237" name="Google Shape;237;p29"/>
          <p:cNvSpPr txBox="1"/>
          <p:nvPr/>
        </p:nvSpPr>
        <p:spPr>
          <a:xfrm>
            <a:off x="228600" y="1103932"/>
            <a:ext cx="5715000" cy="9848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Diagrama General de la Propuesta</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38" name="Google Shape;238;p29"/>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A screenshot of a social media post&#10;&#10;Description generated with very high confidence" id="239" name="Google Shape;239;p29"/>
          <p:cNvPicPr preferRelativeResize="0"/>
          <p:nvPr/>
        </p:nvPicPr>
        <p:blipFill rotWithShape="1">
          <a:blip r:embed="rId3">
            <a:alphaModFix/>
          </a:blip>
          <a:srcRect b="0" l="0" r="0" t="0"/>
          <a:stretch/>
        </p:blipFill>
        <p:spPr>
          <a:xfrm>
            <a:off x="533400" y="1477832"/>
            <a:ext cx="7810500" cy="4593318"/>
          </a:xfrm>
          <a:prstGeom prst="rect">
            <a:avLst/>
          </a:prstGeom>
          <a:noFill/>
          <a:ln>
            <a:noFill/>
          </a:ln>
        </p:spPr>
      </p:pic>
      <p:grpSp>
        <p:nvGrpSpPr>
          <p:cNvPr id="240" name="Google Shape;240;p29"/>
          <p:cNvGrpSpPr/>
          <p:nvPr/>
        </p:nvGrpSpPr>
        <p:grpSpPr>
          <a:xfrm>
            <a:off x="5465250" y="3110412"/>
            <a:ext cx="632353" cy="637187"/>
            <a:chOff x="7899575" y="4611225"/>
            <a:chExt cx="1244300" cy="1299850"/>
          </a:xfrm>
        </p:grpSpPr>
        <p:pic>
          <p:nvPicPr>
            <p:cNvPr id="241" name="Google Shape;241;p29"/>
            <p:cNvPicPr preferRelativeResize="0"/>
            <p:nvPr/>
          </p:nvPicPr>
          <p:blipFill>
            <a:blip r:embed="rId4">
              <a:alphaModFix/>
            </a:blip>
            <a:stretch>
              <a:fillRect/>
            </a:stretch>
          </p:blipFill>
          <p:spPr>
            <a:xfrm>
              <a:off x="7899575" y="5026050"/>
              <a:ext cx="492450" cy="683350"/>
            </a:xfrm>
            <a:prstGeom prst="rect">
              <a:avLst/>
            </a:prstGeom>
            <a:noFill/>
            <a:ln>
              <a:noFill/>
            </a:ln>
          </p:spPr>
        </p:pic>
        <p:pic>
          <p:nvPicPr>
            <p:cNvPr id="242" name="Google Shape;242;p29"/>
            <p:cNvPicPr preferRelativeResize="0"/>
            <p:nvPr/>
          </p:nvPicPr>
          <p:blipFill>
            <a:blip r:embed="rId4">
              <a:alphaModFix/>
            </a:blip>
            <a:stretch>
              <a:fillRect/>
            </a:stretch>
          </p:blipFill>
          <p:spPr>
            <a:xfrm>
              <a:off x="8219550" y="4611225"/>
              <a:ext cx="492450" cy="683350"/>
            </a:xfrm>
            <a:prstGeom prst="rect">
              <a:avLst/>
            </a:prstGeom>
            <a:noFill/>
            <a:ln>
              <a:noFill/>
            </a:ln>
          </p:spPr>
        </p:pic>
        <p:pic>
          <p:nvPicPr>
            <p:cNvPr id="243" name="Google Shape;243;p29"/>
            <p:cNvPicPr preferRelativeResize="0"/>
            <p:nvPr/>
          </p:nvPicPr>
          <p:blipFill>
            <a:blip r:embed="rId4">
              <a:alphaModFix/>
            </a:blip>
            <a:stretch>
              <a:fillRect/>
            </a:stretch>
          </p:blipFill>
          <p:spPr>
            <a:xfrm>
              <a:off x="8392025" y="5227725"/>
              <a:ext cx="492450" cy="683350"/>
            </a:xfrm>
            <a:prstGeom prst="rect">
              <a:avLst/>
            </a:prstGeom>
            <a:noFill/>
            <a:ln>
              <a:noFill/>
            </a:ln>
          </p:spPr>
        </p:pic>
        <p:pic>
          <p:nvPicPr>
            <p:cNvPr id="244" name="Google Shape;244;p29"/>
            <p:cNvPicPr preferRelativeResize="0"/>
            <p:nvPr/>
          </p:nvPicPr>
          <p:blipFill>
            <a:blip r:embed="rId4">
              <a:alphaModFix/>
            </a:blip>
            <a:stretch>
              <a:fillRect/>
            </a:stretch>
          </p:blipFill>
          <p:spPr>
            <a:xfrm>
              <a:off x="8651425" y="4774250"/>
              <a:ext cx="492450" cy="683350"/>
            </a:xfrm>
            <a:prstGeom prst="rect">
              <a:avLst/>
            </a:prstGeom>
            <a:noFill/>
            <a:ln>
              <a:noFill/>
            </a:ln>
          </p:spPr>
        </p:pic>
      </p:grpSp>
      <p:grpSp>
        <p:nvGrpSpPr>
          <p:cNvPr id="245" name="Google Shape;245;p29"/>
          <p:cNvGrpSpPr/>
          <p:nvPr/>
        </p:nvGrpSpPr>
        <p:grpSpPr>
          <a:xfrm>
            <a:off x="304811" y="1591077"/>
            <a:ext cx="509680" cy="441145"/>
            <a:chOff x="7979425" y="2436400"/>
            <a:chExt cx="954100" cy="734875"/>
          </a:xfrm>
        </p:grpSpPr>
        <p:sp>
          <p:nvSpPr>
            <p:cNvPr id="246" name="Google Shape;246;p29"/>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8" name="Google Shape;248;p29"/>
          <p:cNvPicPr preferRelativeResize="0"/>
          <p:nvPr/>
        </p:nvPicPr>
        <p:blipFill>
          <a:blip r:embed="rId5">
            <a:alphaModFix/>
          </a:blip>
          <a:stretch>
            <a:fillRect/>
          </a:stretch>
        </p:blipFill>
        <p:spPr>
          <a:xfrm>
            <a:off x="228600" y="3745520"/>
            <a:ext cx="553986" cy="553999"/>
          </a:xfrm>
          <a:prstGeom prst="rect">
            <a:avLst/>
          </a:prstGeom>
          <a:noFill/>
          <a:ln>
            <a:noFill/>
          </a:ln>
        </p:spPr>
      </p:pic>
      <p:pic>
        <p:nvPicPr>
          <p:cNvPr id="249" name="Google Shape;249;p29"/>
          <p:cNvPicPr preferRelativeResize="0"/>
          <p:nvPr/>
        </p:nvPicPr>
        <p:blipFill rotWithShape="1">
          <a:blip r:embed="rId6">
            <a:alphaModFix/>
          </a:blip>
          <a:srcRect b="20653" l="21113" r="21309" t="13694"/>
          <a:stretch/>
        </p:blipFill>
        <p:spPr>
          <a:xfrm>
            <a:off x="5640401" y="2032224"/>
            <a:ext cx="457200" cy="45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0"/>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255" name="Google Shape;255;p30"/>
          <p:cNvSpPr txBox="1"/>
          <p:nvPr/>
        </p:nvSpPr>
        <p:spPr>
          <a:xfrm>
            <a:off x="304800" y="1060828"/>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Capa de Entrada: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descr="A screenshot of a cell phone&#10;&#10;Description generated with very high confidence" id="256" name="Google Shape;256;p30"/>
          <p:cNvPicPr preferRelativeResize="0"/>
          <p:nvPr/>
        </p:nvPicPr>
        <p:blipFill rotWithShape="1">
          <a:blip r:embed="rId3">
            <a:alphaModFix/>
          </a:blip>
          <a:srcRect b="21111" l="1516" r="74212" t="38889"/>
          <a:stretch/>
        </p:blipFill>
        <p:spPr>
          <a:xfrm>
            <a:off x="1706880" y="1524000"/>
            <a:ext cx="1905000" cy="428625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57" name="Google Shape;257;p30"/>
          <p:cNvSpPr/>
          <p:nvPr/>
        </p:nvSpPr>
        <p:spPr>
          <a:xfrm>
            <a:off x="2247900" y="2091690"/>
            <a:ext cx="228600" cy="10941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30"/>
          <p:cNvSpPr/>
          <p:nvPr/>
        </p:nvSpPr>
        <p:spPr>
          <a:xfrm>
            <a:off x="1943100" y="4987290"/>
            <a:ext cx="228600" cy="11049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30"/>
          <p:cNvSpPr/>
          <p:nvPr/>
        </p:nvSpPr>
        <p:spPr>
          <a:xfrm>
            <a:off x="1943100" y="2844671"/>
            <a:ext cx="228600" cy="11049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30"/>
          <p:cNvSpPr txBox="1"/>
          <p:nvPr/>
        </p:nvSpPr>
        <p:spPr>
          <a:xfrm>
            <a:off x="556260" y="1838325"/>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80 Mph</a:t>
            </a:r>
            <a:endParaRPr/>
          </a:p>
        </p:txBody>
      </p:sp>
      <p:sp>
        <p:nvSpPr>
          <p:cNvPr id="261" name="Google Shape;261;p30"/>
          <p:cNvSpPr txBox="1"/>
          <p:nvPr/>
        </p:nvSpPr>
        <p:spPr>
          <a:xfrm>
            <a:off x="556260" y="2675394"/>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60 Mph</a:t>
            </a:r>
            <a:endParaRPr/>
          </a:p>
        </p:txBody>
      </p:sp>
      <p:sp>
        <p:nvSpPr>
          <p:cNvPr id="262" name="Google Shape;262;p30"/>
          <p:cNvSpPr txBox="1"/>
          <p:nvPr/>
        </p:nvSpPr>
        <p:spPr>
          <a:xfrm>
            <a:off x="633214" y="4765447"/>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55 Mph</a:t>
            </a:r>
            <a:endParaRPr/>
          </a:p>
        </p:txBody>
      </p:sp>
      <p:cxnSp>
        <p:nvCxnSpPr>
          <p:cNvPr id="263" name="Google Shape;263;p30"/>
          <p:cNvCxnSpPr>
            <a:stCxn id="260" idx="3"/>
            <a:endCxn id="257" idx="1"/>
          </p:cNvCxnSpPr>
          <p:nvPr/>
        </p:nvCxnSpPr>
        <p:spPr>
          <a:xfrm>
            <a:off x="1385333" y="2007602"/>
            <a:ext cx="862500" cy="138900"/>
          </a:xfrm>
          <a:prstGeom prst="curvedConnector3">
            <a:avLst>
              <a:gd fmla="val 50000"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64" name="Google Shape;264;p30"/>
          <p:cNvCxnSpPr>
            <a:stCxn id="261" idx="3"/>
            <a:endCxn id="259" idx="1"/>
          </p:cNvCxnSpPr>
          <p:nvPr/>
        </p:nvCxnSpPr>
        <p:spPr>
          <a:xfrm>
            <a:off x="1385333" y="2844671"/>
            <a:ext cx="557700" cy="55200"/>
          </a:xfrm>
          <a:prstGeom prst="curvedConnector3">
            <a:avLst>
              <a:gd fmla="val 50000"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65" name="Google Shape;265;p30"/>
          <p:cNvCxnSpPr>
            <a:stCxn id="262" idx="3"/>
            <a:endCxn id="258" idx="1"/>
          </p:cNvCxnSpPr>
          <p:nvPr/>
        </p:nvCxnSpPr>
        <p:spPr>
          <a:xfrm>
            <a:off x="1462287" y="4934724"/>
            <a:ext cx="480900" cy="107700"/>
          </a:xfrm>
          <a:prstGeom prst="curvedConnector3">
            <a:avLst>
              <a:gd fmla="val 49991"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sp>
        <p:nvSpPr>
          <p:cNvPr id="266" name="Google Shape;266;p30"/>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cxnSp>
        <p:nvCxnSpPr>
          <p:cNvPr id="267" name="Google Shape;267;p30"/>
          <p:cNvCxnSpPr/>
          <p:nvPr/>
        </p:nvCxnSpPr>
        <p:spPr>
          <a:xfrm>
            <a:off x="7921690" y="2104492"/>
            <a:ext cx="0" cy="3200400"/>
          </a:xfrm>
          <a:prstGeom prst="straightConnector1">
            <a:avLst/>
          </a:prstGeom>
          <a:noFill/>
          <a:ln cap="flat" cmpd="sng" w="38100">
            <a:solidFill>
              <a:srgbClr val="00B050"/>
            </a:solidFill>
            <a:prstDash val="solid"/>
            <a:round/>
            <a:headEnd len="med" w="med" type="triangle"/>
            <a:tailEnd len="med" w="med" type="triangle"/>
          </a:ln>
          <a:effectLst>
            <a:outerShdw blurRad="40000" rotWithShape="0" dir="5400000" dist="23000">
              <a:srgbClr val="000000">
                <a:alpha val="34901"/>
              </a:srgbClr>
            </a:outerShdw>
          </a:effectLst>
        </p:spPr>
      </p:cxnSp>
      <p:sp>
        <p:nvSpPr>
          <p:cNvPr id="268" name="Google Shape;268;p30"/>
          <p:cNvSpPr/>
          <p:nvPr/>
        </p:nvSpPr>
        <p:spPr>
          <a:xfrm>
            <a:off x="6630298" y="1740993"/>
            <a:ext cx="418704" cy="369332"/>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ell phone&#10;&#10;Description generated with very high confidence" id="269" name="Google Shape;269;p30"/>
          <p:cNvPicPr preferRelativeResize="0"/>
          <p:nvPr/>
        </p:nvPicPr>
        <p:blipFill rotWithShape="1">
          <a:blip r:embed="rId3">
            <a:alphaModFix/>
          </a:blip>
          <a:srcRect b="21111" l="1516" r="74212" t="38889"/>
          <a:stretch/>
        </p:blipFill>
        <p:spPr>
          <a:xfrm>
            <a:off x="5864290" y="1552042"/>
            <a:ext cx="1905000" cy="4286250"/>
          </a:xfrm>
          <a:prstGeom prst="rect">
            <a:avLst/>
          </a:prstGeom>
          <a:noFill/>
          <a:ln>
            <a:noFill/>
          </a:ln>
        </p:spPr>
      </p:pic>
      <p:cxnSp>
        <p:nvCxnSpPr>
          <p:cNvPr id="270" name="Google Shape;270;p30"/>
          <p:cNvCxnSpPr/>
          <p:nvPr/>
        </p:nvCxnSpPr>
        <p:spPr>
          <a:xfrm>
            <a:off x="5864290" y="1952092"/>
            <a:ext cx="1905000" cy="0"/>
          </a:xfrm>
          <a:prstGeom prst="straightConnector1">
            <a:avLst/>
          </a:prstGeom>
          <a:noFill/>
          <a:ln cap="flat" cmpd="sng" w="38100">
            <a:solidFill>
              <a:srgbClr val="FF0000"/>
            </a:solidFill>
            <a:prstDash val="solid"/>
            <a:round/>
            <a:headEnd len="med" w="med" type="triangle"/>
            <a:tailEnd len="med" w="med" type="triangle"/>
          </a:ln>
          <a:effectLst>
            <a:outerShdw blurRad="40000" rotWithShape="0" dir="5400000" dist="23000">
              <a:srgbClr val="000000">
                <a:alpha val="34901"/>
              </a:srgbClr>
            </a:outerShdw>
          </a:effectLst>
        </p:spPr>
      </p:cxnSp>
      <p:cxnSp>
        <p:nvCxnSpPr>
          <p:cNvPr id="271" name="Google Shape;271;p30"/>
          <p:cNvCxnSpPr/>
          <p:nvPr/>
        </p:nvCxnSpPr>
        <p:spPr>
          <a:xfrm>
            <a:off x="5864290" y="1777633"/>
            <a:ext cx="0" cy="326859"/>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cxnSp>
        <p:nvCxnSpPr>
          <p:cNvPr id="272" name="Google Shape;272;p30"/>
          <p:cNvCxnSpPr/>
          <p:nvPr/>
        </p:nvCxnSpPr>
        <p:spPr>
          <a:xfrm>
            <a:off x="7769290" y="1788662"/>
            <a:ext cx="0" cy="326859"/>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cxnSp>
        <p:nvCxnSpPr>
          <p:cNvPr id="273" name="Google Shape;273;p30"/>
          <p:cNvCxnSpPr/>
          <p:nvPr/>
        </p:nvCxnSpPr>
        <p:spPr>
          <a:xfrm>
            <a:off x="7769290" y="2123921"/>
            <a:ext cx="304800" cy="0"/>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cxnSp>
        <p:nvCxnSpPr>
          <p:cNvPr id="274" name="Google Shape;274;p30"/>
          <p:cNvCxnSpPr/>
          <p:nvPr/>
        </p:nvCxnSpPr>
        <p:spPr>
          <a:xfrm>
            <a:off x="7776910" y="5304892"/>
            <a:ext cx="304800" cy="0"/>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sp>
        <p:nvSpPr>
          <p:cNvPr id="275" name="Google Shape;275;p30"/>
          <p:cNvSpPr txBox="1"/>
          <p:nvPr/>
        </p:nvSpPr>
        <p:spPr>
          <a:xfrm>
            <a:off x="6665947" y="1740993"/>
            <a:ext cx="301686" cy="369332"/>
          </a:xfrm>
          <a:prstGeom prst="rect">
            <a:avLst/>
          </a:prstGeom>
          <a:solidFill>
            <a:schemeClr val="lt1"/>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7</a:t>
            </a:r>
            <a:endParaRPr/>
          </a:p>
        </p:txBody>
      </p:sp>
      <p:sp>
        <p:nvSpPr>
          <p:cNvPr id="276" name="Google Shape;276;p30"/>
          <p:cNvSpPr txBox="1"/>
          <p:nvPr/>
        </p:nvSpPr>
        <p:spPr>
          <a:xfrm>
            <a:off x="7792150" y="3510501"/>
            <a:ext cx="418703" cy="369332"/>
          </a:xfrm>
          <a:prstGeom prst="rect">
            <a:avLst/>
          </a:prstGeom>
          <a:solidFill>
            <a:schemeClr val="lt1"/>
          </a:solidFill>
          <a:ln cap="flat" cmpd="sng" w="254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22</a:t>
            </a:r>
            <a:endParaRPr/>
          </a:p>
        </p:txBody>
      </p:sp>
      <p:sp>
        <p:nvSpPr>
          <p:cNvPr id="277" name="Google Shape;277;p30"/>
          <p:cNvSpPr txBox="1"/>
          <p:nvPr/>
        </p:nvSpPr>
        <p:spPr>
          <a:xfrm>
            <a:off x="4104237" y="1088275"/>
            <a:ext cx="4887364" cy="312650"/>
          </a:xfrm>
          <a:prstGeom prst="rect">
            <a:avLst/>
          </a:prstGeom>
          <a:blipFill rotWithShape="1">
            <a:blip r:embed="rId4">
              <a:alphaModFix/>
            </a:blip>
            <a:stretch>
              <a:fillRect b="-3919" l="-747" r="-24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latin typeface="Calibri"/>
                <a:ea typeface="Calibri"/>
                <a:cs typeface="Calibri"/>
                <a:sym typeface="Calibri"/>
              </a:rPr>
              <a:t> </a:t>
            </a:r>
            <a:endParaRPr/>
          </a:p>
        </p:txBody>
      </p:sp>
      <p:pic>
        <p:nvPicPr>
          <p:cNvPr id="278" name="Google Shape;278;p30"/>
          <p:cNvPicPr preferRelativeResize="0"/>
          <p:nvPr/>
        </p:nvPicPr>
        <p:blipFill>
          <a:blip r:embed="rId5">
            <a:alphaModFix/>
          </a:blip>
          <a:stretch>
            <a:fillRect/>
          </a:stretch>
        </p:blipFill>
        <p:spPr>
          <a:xfrm>
            <a:off x="2553850" y="90852"/>
            <a:ext cx="677069" cy="677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284" name="Google Shape;284;p31"/>
          <p:cNvSpPr txBox="1"/>
          <p:nvPr/>
        </p:nvSpPr>
        <p:spPr>
          <a:xfrm>
            <a:off x="304800" y="1205833"/>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Estructuras de entrada: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grpSp>
        <p:nvGrpSpPr>
          <p:cNvPr id="285" name="Google Shape;285;p31"/>
          <p:cNvGrpSpPr/>
          <p:nvPr/>
        </p:nvGrpSpPr>
        <p:grpSpPr>
          <a:xfrm>
            <a:off x="304800" y="1653800"/>
            <a:ext cx="1273105" cy="4291846"/>
            <a:chOff x="580957" y="1653800"/>
            <a:chExt cx="1273105" cy="4291846"/>
          </a:xfrm>
        </p:grpSpPr>
        <p:pic>
          <p:nvPicPr>
            <p:cNvPr id="286" name="Google Shape;286;p31"/>
            <p:cNvPicPr preferRelativeResize="0"/>
            <p:nvPr/>
          </p:nvPicPr>
          <p:blipFill rotWithShape="1">
            <a:blip r:embed="rId3">
              <a:alphaModFix/>
            </a:blip>
            <a:srcRect b="16881" l="0" r="73707" t="0"/>
            <a:stretch/>
          </p:blipFill>
          <p:spPr>
            <a:xfrm>
              <a:off x="762000" y="2013726"/>
              <a:ext cx="911021" cy="3931920"/>
            </a:xfrm>
            <a:prstGeom prst="rect">
              <a:avLst/>
            </a:prstGeom>
            <a:noFill/>
            <a:ln>
              <a:noFill/>
            </a:ln>
          </p:spPr>
        </p:pic>
        <p:sp>
          <p:nvSpPr>
            <p:cNvPr id="287" name="Google Shape;287;p31"/>
            <p:cNvSpPr txBox="1"/>
            <p:nvPr/>
          </p:nvSpPr>
          <p:spPr>
            <a:xfrm>
              <a:off x="580957" y="1653800"/>
              <a:ext cx="127310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Balanceado</a:t>
              </a:r>
              <a:endParaRPr/>
            </a:p>
          </p:txBody>
        </p:sp>
      </p:grpSp>
      <p:grpSp>
        <p:nvGrpSpPr>
          <p:cNvPr id="288" name="Google Shape;288;p31"/>
          <p:cNvGrpSpPr/>
          <p:nvPr/>
        </p:nvGrpSpPr>
        <p:grpSpPr>
          <a:xfrm>
            <a:off x="2415896" y="1653800"/>
            <a:ext cx="911021" cy="4291846"/>
            <a:chOff x="2941304" y="1653800"/>
            <a:chExt cx="911021" cy="4291846"/>
          </a:xfrm>
        </p:grpSpPr>
        <p:pic>
          <p:nvPicPr>
            <p:cNvPr id="289" name="Google Shape;289;p31"/>
            <p:cNvPicPr preferRelativeResize="0"/>
            <p:nvPr/>
          </p:nvPicPr>
          <p:blipFill rotWithShape="1">
            <a:blip r:embed="rId4">
              <a:alphaModFix/>
            </a:blip>
            <a:srcRect b="16881" l="1" r="69576" t="0"/>
            <a:stretch/>
          </p:blipFill>
          <p:spPr>
            <a:xfrm>
              <a:off x="2941304" y="2013726"/>
              <a:ext cx="911021" cy="3931920"/>
            </a:xfrm>
            <a:prstGeom prst="rect">
              <a:avLst/>
            </a:prstGeom>
            <a:noFill/>
            <a:ln>
              <a:noFill/>
            </a:ln>
          </p:spPr>
        </p:pic>
        <p:sp>
          <p:nvSpPr>
            <p:cNvPr id="290" name="Google Shape;290;p31"/>
            <p:cNvSpPr txBox="1"/>
            <p:nvPr/>
          </p:nvSpPr>
          <p:spPr>
            <a:xfrm>
              <a:off x="2973041" y="1653800"/>
              <a:ext cx="8460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Frontal</a:t>
              </a:r>
              <a:endParaRPr/>
            </a:p>
          </p:txBody>
        </p:sp>
      </p:grpSp>
      <p:grpSp>
        <p:nvGrpSpPr>
          <p:cNvPr id="291" name="Google Shape;291;p31"/>
          <p:cNvGrpSpPr/>
          <p:nvPr/>
        </p:nvGrpSpPr>
        <p:grpSpPr>
          <a:xfrm>
            <a:off x="4164908" y="1659192"/>
            <a:ext cx="1032590" cy="4286454"/>
            <a:chOff x="5073211" y="1659192"/>
            <a:chExt cx="1032590" cy="4286454"/>
          </a:xfrm>
        </p:grpSpPr>
        <p:pic>
          <p:nvPicPr>
            <p:cNvPr id="292" name="Google Shape;292;p31"/>
            <p:cNvPicPr preferRelativeResize="0"/>
            <p:nvPr/>
          </p:nvPicPr>
          <p:blipFill rotWithShape="1">
            <a:blip r:embed="rId5">
              <a:alphaModFix/>
            </a:blip>
            <a:srcRect b="15641" l="0" r="69386" t="0"/>
            <a:stretch/>
          </p:blipFill>
          <p:spPr>
            <a:xfrm>
              <a:off x="5120608" y="2013726"/>
              <a:ext cx="927405" cy="3931920"/>
            </a:xfrm>
            <a:prstGeom prst="rect">
              <a:avLst/>
            </a:prstGeom>
            <a:noFill/>
            <a:ln>
              <a:noFill/>
            </a:ln>
          </p:spPr>
        </p:pic>
        <p:sp>
          <p:nvSpPr>
            <p:cNvPr id="293" name="Google Shape;293;p31"/>
            <p:cNvSpPr txBox="1"/>
            <p:nvPr/>
          </p:nvSpPr>
          <p:spPr>
            <a:xfrm>
              <a:off x="5073211" y="1659192"/>
              <a:ext cx="10325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Posterior</a:t>
              </a:r>
              <a:endParaRPr/>
            </a:p>
          </p:txBody>
        </p:sp>
      </p:grpSp>
      <p:grpSp>
        <p:nvGrpSpPr>
          <p:cNvPr id="294" name="Google Shape;294;p31"/>
          <p:cNvGrpSpPr/>
          <p:nvPr/>
        </p:nvGrpSpPr>
        <p:grpSpPr>
          <a:xfrm>
            <a:off x="6035489" y="1653800"/>
            <a:ext cx="906934" cy="4291846"/>
            <a:chOff x="7316295" y="1653800"/>
            <a:chExt cx="906934" cy="4291846"/>
          </a:xfrm>
        </p:grpSpPr>
        <p:pic>
          <p:nvPicPr>
            <p:cNvPr id="295" name="Google Shape;295;p31"/>
            <p:cNvPicPr preferRelativeResize="0"/>
            <p:nvPr/>
          </p:nvPicPr>
          <p:blipFill rotWithShape="1">
            <a:blip r:embed="rId6">
              <a:alphaModFix/>
            </a:blip>
            <a:srcRect b="16611" l="0" r="73910" t="0"/>
            <a:stretch/>
          </p:blipFill>
          <p:spPr>
            <a:xfrm>
              <a:off x="7316295" y="2013726"/>
              <a:ext cx="906934" cy="3931920"/>
            </a:xfrm>
            <a:prstGeom prst="rect">
              <a:avLst/>
            </a:prstGeom>
            <a:noFill/>
            <a:ln>
              <a:noFill/>
            </a:ln>
          </p:spPr>
        </p:pic>
        <p:sp>
          <p:nvSpPr>
            <p:cNvPr id="296" name="Google Shape;296;p31"/>
            <p:cNvSpPr txBox="1"/>
            <p:nvPr/>
          </p:nvSpPr>
          <p:spPr>
            <a:xfrm>
              <a:off x="7359906" y="1653800"/>
              <a:ext cx="8197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Lateral</a:t>
              </a:r>
              <a:endParaRPr/>
            </a:p>
          </p:txBody>
        </p:sp>
      </p:grpSp>
      <p:sp>
        <p:nvSpPr>
          <p:cNvPr id="297" name="Google Shape;297;p31"/>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298" name="Google Shape;298;p31"/>
          <p:cNvGrpSpPr/>
          <p:nvPr/>
        </p:nvGrpSpPr>
        <p:grpSpPr>
          <a:xfrm>
            <a:off x="7780416" y="1653800"/>
            <a:ext cx="877741" cy="4312864"/>
            <a:chOff x="8969858" y="1653800"/>
            <a:chExt cx="877741" cy="4312864"/>
          </a:xfrm>
        </p:grpSpPr>
        <p:pic>
          <p:nvPicPr>
            <p:cNvPr id="299" name="Google Shape;299;p31"/>
            <p:cNvPicPr preferRelativeResize="0"/>
            <p:nvPr/>
          </p:nvPicPr>
          <p:blipFill rotWithShape="1">
            <a:blip r:embed="rId7">
              <a:alphaModFix/>
            </a:blip>
            <a:srcRect b="0" l="0" r="0" t="0"/>
            <a:stretch/>
          </p:blipFill>
          <p:spPr>
            <a:xfrm>
              <a:off x="8991601" y="2034744"/>
              <a:ext cx="846174" cy="3931920"/>
            </a:xfrm>
            <a:prstGeom prst="rect">
              <a:avLst/>
            </a:prstGeom>
            <a:noFill/>
            <a:ln>
              <a:noFill/>
            </a:ln>
          </p:spPr>
        </p:pic>
        <p:sp>
          <p:nvSpPr>
            <p:cNvPr id="300" name="Google Shape;300;p31"/>
            <p:cNvSpPr txBox="1"/>
            <p:nvPr/>
          </p:nvSpPr>
          <p:spPr>
            <a:xfrm>
              <a:off x="8969858" y="1653800"/>
              <a:ext cx="87774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Control</a:t>
              </a:r>
              <a:endParaRPr/>
            </a:p>
          </p:txBody>
        </p:sp>
      </p:grpSp>
      <p:pic>
        <p:nvPicPr>
          <p:cNvPr id="301" name="Google Shape;301;p31"/>
          <p:cNvPicPr preferRelativeResize="0"/>
          <p:nvPr/>
        </p:nvPicPr>
        <p:blipFill>
          <a:blip r:embed="rId8">
            <a:alphaModFix/>
          </a:blip>
          <a:stretch>
            <a:fillRect/>
          </a:stretch>
        </p:blipFill>
        <p:spPr>
          <a:xfrm>
            <a:off x="2553850" y="90852"/>
            <a:ext cx="677069" cy="677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Introducción</a:t>
            </a:r>
            <a:endParaRPr/>
          </a:p>
        </p:txBody>
      </p:sp>
      <p:sp>
        <p:nvSpPr>
          <p:cNvPr id="60" name="Google Shape;60;p14"/>
          <p:cNvSpPr txBox="1"/>
          <p:nvPr/>
        </p:nvSpPr>
        <p:spPr>
          <a:xfrm>
            <a:off x="304800" y="1267408"/>
            <a:ext cx="7924800" cy="153888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Las personas gastan hasta 153 horas en el </a:t>
            </a:r>
            <a:r>
              <a:rPr lang="es-MX" sz="1800">
                <a:solidFill>
                  <a:srgbClr val="595959"/>
                </a:solidFill>
              </a:rPr>
              <a:t>tráfico</a:t>
            </a:r>
            <a:r>
              <a:rPr lang="es-MX" sz="1800">
                <a:solidFill>
                  <a:srgbClr val="595959"/>
                </a:solidFill>
                <a:latin typeface="Arial"/>
                <a:ea typeface="Arial"/>
                <a:cs typeface="Arial"/>
                <a:sym typeface="Arial"/>
              </a:rPr>
              <a:t> al año en las ciudades </a:t>
            </a:r>
            <a:r>
              <a:rPr lang="es-MX" sz="1800">
                <a:solidFill>
                  <a:srgbClr val="595959"/>
                </a:solidFill>
              </a:rPr>
              <a:t>más</a:t>
            </a:r>
            <a:r>
              <a:rPr lang="es-MX" sz="1800">
                <a:solidFill>
                  <a:srgbClr val="595959"/>
                </a:solidFill>
                <a:latin typeface="Arial"/>
                <a:ea typeface="Arial"/>
                <a:cs typeface="Arial"/>
                <a:sym typeface="Arial"/>
              </a:rPr>
              <a:t> congestionadas del mundo. [1][2][3]</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61" name="Google Shape;61;p14"/>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62" name="Google Shape;62;p14"/>
          <p:cNvPicPr preferRelativeResize="0"/>
          <p:nvPr/>
        </p:nvPicPr>
        <p:blipFill rotWithShape="1">
          <a:blip r:embed="rId3">
            <a:alphaModFix/>
          </a:blip>
          <a:srcRect b="0" l="0" r="0" t="0"/>
          <a:stretch/>
        </p:blipFill>
        <p:spPr>
          <a:xfrm>
            <a:off x="1447800" y="2667000"/>
            <a:ext cx="5867400" cy="32083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2"/>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07" name="Google Shape;307;p32"/>
          <p:cNvSpPr txBox="1"/>
          <p:nvPr/>
        </p:nvSpPr>
        <p:spPr>
          <a:xfrm>
            <a:off x="381000" y="1100511"/>
            <a:ext cx="7772400" cy="20621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Función</a:t>
            </a:r>
            <a:r>
              <a:rPr b="1" lang="es-MX" sz="2000">
                <a:solidFill>
                  <a:srgbClr val="953734"/>
                </a:solidFill>
              </a:rPr>
              <a:t> de recompensa</a:t>
            </a:r>
            <a:r>
              <a:rPr b="1" lang="es-MX" sz="2000">
                <a:solidFill>
                  <a:srgbClr val="953734"/>
                </a:solidFill>
                <a:latin typeface="Arial"/>
                <a:ea typeface="Arial"/>
                <a:cs typeface="Arial"/>
                <a:sym typeface="Arial"/>
              </a:rPr>
              <a:t>:</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El ajuste de las conexiones neuronales se hace por propagación hacia atrás sin política dado un valor de refuerzo.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Cálculo</a:t>
            </a:r>
            <a:r>
              <a:rPr lang="es-MX" sz="1800">
                <a:solidFill>
                  <a:schemeClr val="dk1"/>
                </a:solidFill>
                <a:latin typeface="Calibri"/>
                <a:ea typeface="Calibri"/>
                <a:cs typeface="Calibri"/>
                <a:sym typeface="Calibri"/>
              </a:rPr>
              <a:t> de la recompensa dado tres factores: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308" name="Google Shape;308;p32"/>
          <p:cNvSpPr txBox="1"/>
          <p:nvPr/>
        </p:nvSpPr>
        <p:spPr>
          <a:xfrm>
            <a:off x="381000" y="1642110"/>
            <a:ext cx="73914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32"/>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310" name="Google Shape;310;p32"/>
          <p:cNvGrpSpPr/>
          <p:nvPr/>
        </p:nvGrpSpPr>
        <p:grpSpPr>
          <a:xfrm>
            <a:off x="1712400" y="2860445"/>
            <a:ext cx="5698348" cy="3056942"/>
            <a:chOff x="1712400" y="2860445"/>
            <a:chExt cx="5698348" cy="3056942"/>
          </a:xfrm>
        </p:grpSpPr>
        <p:grpSp>
          <p:nvGrpSpPr>
            <p:cNvPr id="311" name="Google Shape;311;p32"/>
            <p:cNvGrpSpPr/>
            <p:nvPr/>
          </p:nvGrpSpPr>
          <p:grpSpPr>
            <a:xfrm>
              <a:off x="3978902" y="2895600"/>
              <a:ext cx="1004596" cy="3021779"/>
              <a:chOff x="2971800" y="2883408"/>
              <a:chExt cx="1004596" cy="3021779"/>
            </a:xfrm>
          </p:grpSpPr>
          <p:pic>
            <p:nvPicPr>
              <p:cNvPr id="312" name="Google Shape;312;p32"/>
              <p:cNvPicPr preferRelativeResize="0"/>
              <p:nvPr/>
            </p:nvPicPr>
            <p:blipFill rotWithShape="1">
              <a:blip r:embed="rId3">
                <a:alphaModFix/>
              </a:blip>
              <a:srcRect b="10372" l="0" r="0" t="26740"/>
              <a:stretch/>
            </p:blipFill>
            <p:spPr>
              <a:xfrm>
                <a:off x="2971800" y="2883408"/>
                <a:ext cx="1004596" cy="3021779"/>
              </a:xfrm>
              <a:prstGeom prst="rect">
                <a:avLst/>
              </a:prstGeom>
              <a:noFill/>
              <a:ln>
                <a:noFill/>
              </a:ln>
            </p:spPr>
          </p:pic>
          <p:cxnSp>
            <p:nvCxnSpPr>
              <p:cNvPr id="313" name="Google Shape;313;p32"/>
              <p:cNvCxnSpPr/>
              <p:nvPr/>
            </p:nvCxnSpPr>
            <p:spPr>
              <a:xfrm>
                <a:off x="3200400" y="3886200"/>
                <a:ext cx="0" cy="1295400"/>
              </a:xfrm>
              <a:prstGeom prst="straightConnector1">
                <a:avLst/>
              </a:prstGeom>
              <a:noFill/>
              <a:ln cap="flat" cmpd="sng" w="25400">
                <a:solidFill>
                  <a:srgbClr val="FF0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14" name="Google Shape;314;p32"/>
              <p:cNvCxnSpPr/>
              <p:nvPr/>
            </p:nvCxnSpPr>
            <p:spPr>
              <a:xfrm>
                <a:off x="3048000" y="5181600"/>
                <a:ext cx="3048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315" name="Google Shape;315;p32"/>
              <p:cNvCxnSpPr/>
              <p:nvPr/>
            </p:nvCxnSpPr>
            <p:spPr>
              <a:xfrm>
                <a:off x="3048000" y="3886200"/>
                <a:ext cx="3048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sp>
            <p:nvSpPr>
              <p:cNvPr id="316" name="Google Shape;316;p32"/>
              <p:cNvSpPr/>
              <p:nvPr/>
            </p:nvSpPr>
            <p:spPr>
              <a:xfrm>
                <a:off x="3009900" y="4369102"/>
                <a:ext cx="381000" cy="304800"/>
              </a:xfrm>
              <a:prstGeom prst="rect">
                <a:avLst/>
              </a:prstGeom>
              <a:solidFill>
                <a:schemeClr val="lt1"/>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s-MX" sz="1400">
                    <a:solidFill>
                      <a:schemeClr val="dk1"/>
                    </a:solidFill>
                    <a:latin typeface="Arial"/>
                    <a:ea typeface="Arial"/>
                    <a:cs typeface="Arial"/>
                    <a:sym typeface="Arial"/>
                  </a:rPr>
                  <a:t>∆</a:t>
                </a:r>
                <a:r>
                  <a:rPr lang="es-MX" sz="1400">
                    <a:solidFill>
                      <a:schemeClr val="dk1"/>
                    </a:solidFill>
                    <a:latin typeface="Calibri"/>
                    <a:ea typeface="Calibri"/>
                    <a:cs typeface="Calibri"/>
                    <a:sym typeface="Calibri"/>
                  </a:rPr>
                  <a:t>x</a:t>
                </a:r>
                <a:endParaRPr/>
              </a:p>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17" name="Google Shape;317;p32"/>
            <p:cNvGrpSpPr/>
            <p:nvPr/>
          </p:nvGrpSpPr>
          <p:grpSpPr>
            <a:xfrm>
              <a:off x="6406152" y="2895588"/>
              <a:ext cx="1004596" cy="3021779"/>
              <a:chOff x="4648200" y="2895600"/>
              <a:chExt cx="1004596" cy="3021779"/>
            </a:xfrm>
          </p:grpSpPr>
          <p:pic>
            <p:nvPicPr>
              <p:cNvPr id="318" name="Google Shape;318;p32"/>
              <p:cNvPicPr preferRelativeResize="0"/>
              <p:nvPr/>
            </p:nvPicPr>
            <p:blipFill rotWithShape="1">
              <a:blip r:embed="rId3">
                <a:alphaModFix/>
              </a:blip>
              <a:srcRect b="10372" l="0" r="0" t="26740"/>
              <a:stretch/>
            </p:blipFill>
            <p:spPr>
              <a:xfrm>
                <a:off x="4648200" y="2895600"/>
                <a:ext cx="1004596" cy="3021779"/>
              </a:xfrm>
              <a:prstGeom prst="rect">
                <a:avLst/>
              </a:prstGeom>
              <a:noFill/>
              <a:ln>
                <a:noFill/>
              </a:ln>
            </p:spPr>
          </p:pic>
          <p:cxnSp>
            <p:nvCxnSpPr>
              <p:cNvPr id="319" name="Google Shape;319;p32"/>
              <p:cNvCxnSpPr/>
              <p:nvPr/>
            </p:nvCxnSpPr>
            <p:spPr>
              <a:xfrm rot="10800000">
                <a:off x="4648200" y="5181600"/>
                <a:ext cx="457200" cy="0"/>
              </a:xfrm>
              <a:prstGeom prst="straightConnector1">
                <a:avLst/>
              </a:prstGeom>
              <a:noFill/>
              <a:ln cap="flat" cmpd="sng" w="25400">
                <a:solidFill>
                  <a:srgbClr val="FF0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20" name="Google Shape;320;p32"/>
              <p:cNvCxnSpPr/>
              <p:nvPr/>
            </p:nvCxnSpPr>
            <p:spPr>
              <a:xfrm rot="10800000">
                <a:off x="4876800" y="3810000"/>
                <a:ext cx="0" cy="1371600"/>
              </a:xfrm>
              <a:prstGeom prst="straightConnector1">
                <a:avLst/>
              </a:prstGeom>
              <a:noFill/>
              <a:ln cap="flat" cmpd="sng" w="38100">
                <a:solidFill>
                  <a:srgbClr val="00B050"/>
                </a:solidFill>
                <a:prstDash val="solid"/>
                <a:round/>
                <a:headEnd len="sm" w="sm" type="none"/>
                <a:tailEnd len="med" w="med" type="triangle"/>
              </a:ln>
              <a:effectLst>
                <a:outerShdw blurRad="40000" rotWithShape="0" dir="5400000" dist="23000">
                  <a:srgbClr val="000000">
                    <a:alpha val="34901"/>
                  </a:srgbClr>
                </a:outerShdw>
              </a:effectLst>
            </p:spPr>
          </p:cxnSp>
        </p:grpSp>
        <p:pic>
          <p:nvPicPr>
            <p:cNvPr id="321" name="Google Shape;321;p32"/>
            <p:cNvPicPr preferRelativeResize="0"/>
            <p:nvPr/>
          </p:nvPicPr>
          <p:blipFill>
            <a:blip r:embed="rId4">
              <a:alphaModFix/>
            </a:blip>
            <a:stretch>
              <a:fillRect/>
            </a:stretch>
          </p:blipFill>
          <p:spPr>
            <a:xfrm>
              <a:off x="1712400" y="2860445"/>
              <a:ext cx="1004600" cy="3056942"/>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3"/>
          <p:cNvSpPr/>
          <p:nvPr/>
        </p:nvSpPr>
        <p:spPr>
          <a:xfrm>
            <a:off x="5771768" y="2678950"/>
            <a:ext cx="2096262" cy="925141"/>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33"/>
          <p:cNvSpPr/>
          <p:nvPr/>
        </p:nvSpPr>
        <p:spPr>
          <a:xfrm>
            <a:off x="2228469" y="2694360"/>
            <a:ext cx="2096262" cy="925141"/>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33"/>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29" name="Google Shape;329;p33"/>
          <p:cNvSpPr txBox="1"/>
          <p:nvPr/>
        </p:nvSpPr>
        <p:spPr>
          <a:xfrm>
            <a:off x="228598" y="1046275"/>
            <a:ext cx="838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953734"/>
                </a:solidFill>
                <a:latin typeface="Arial"/>
                <a:ea typeface="Arial"/>
                <a:cs typeface="Arial"/>
                <a:sym typeface="Arial"/>
              </a:rPr>
              <a:t>Topología de redes (Densas Cuadradas):</a:t>
            </a:r>
            <a:endParaRPr/>
          </a:p>
        </p:txBody>
      </p:sp>
      <p:sp>
        <p:nvSpPr>
          <p:cNvPr id="330" name="Google Shape;330;p33"/>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331" name="Google Shape;331;p33"/>
          <p:cNvSpPr txBox="1"/>
          <p:nvPr/>
        </p:nvSpPr>
        <p:spPr>
          <a:xfrm>
            <a:off x="2797935" y="4572000"/>
            <a:ext cx="9557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Cardinal</a:t>
            </a:r>
            <a:endParaRPr/>
          </a:p>
        </p:txBody>
      </p:sp>
      <p:sp>
        <p:nvSpPr>
          <p:cNvPr id="332" name="Google Shape;332;p33"/>
          <p:cNvSpPr txBox="1"/>
          <p:nvPr/>
        </p:nvSpPr>
        <p:spPr>
          <a:xfrm>
            <a:off x="6196042" y="4572000"/>
            <a:ext cx="124771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Cuadrantes</a:t>
            </a:r>
            <a:endParaRPr/>
          </a:p>
        </p:txBody>
      </p:sp>
      <p:sp>
        <p:nvSpPr>
          <p:cNvPr id="333" name="Google Shape;333;p33"/>
          <p:cNvSpPr/>
          <p:nvPr/>
        </p:nvSpPr>
        <p:spPr>
          <a:xfrm>
            <a:off x="2342574" y="2795790"/>
            <a:ext cx="1866496"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34" name="Google Shape;334;p33"/>
          <p:cNvSpPr/>
          <p:nvPr/>
        </p:nvSpPr>
        <p:spPr>
          <a:xfrm>
            <a:off x="2340458" y="3203103"/>
            <a:ext cx="1870728"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35" name="Google Shape;335;p33"/>
          <p:cNvSpPr/>
          <p:nvPr/>
        </p:nvSpPr>
        <p:spPr>
          <a:xfrm>
            <a:off x="2740686" y="3619501"/>
            <a:ext cx="1070272"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a:t>
            </a:r>
            <a:endParaRPr/>
          </a:p>
        </p:txBody>
      </p:sp>
      <p:sp>
        <p:nvSpPr>
          <p:cNvPr id="336" name="Google Shape;336;p33"/>
          <p:cNvSpPr/>
          <p:nvPr/>
        </p:nvSpPr>
        <p:spPr>
          <a:xfrm>
            <a:off x="1979645" y="2286000"/>
            <a:ext cx="2592355"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37" name="Google Shape;337;p33"/>
          <p:cNvSpPr/>
          <p:nvPr/>
        </p:nvSpPr>
        <p:spPr>
          <a:xfrm>
            <a:off x="2700153" y="4114800"/>
            <a:ext cx="1151339"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sp>
        <p:nvSpPr>
          <p:cNvPr id="338" name="Google Shape;338;p33"/>
          <p:cNvSpPr/>
          <p:nvPr/>
        </p:nvSpPr>
        <p:spPr>
          <a:xfrm>
            <a:off x="5886651" y="2795790"/>
            <a:ext cx="1866496"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39" name="Google Shape;339;p33"/>
          <p:cNvSpPr/>
          <p:nvPr/>
        </p:nvSpPr>
        <p:spPr>
          <a:xfrm>
            <a:off x="5884535" y="3203103"/>
            <a:ext cx="1870728"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40" name="Google Shape;340;p33"/>
          <p:cNvSpPr/>
          <p:nvPr/>
        </p:nvSpPr>
        <p:spPr>
          <a:xfrm>
            <a:off x="6025528" y="3619501"/>
            <a:ext cx="1588743"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Tc-8</a:t>
            </a:r>
            <a:endParaRPr/>
          </a:p>
        </p:txBody>
      </p:sp>
      <p:sp>
        <p:nvSpPr>
          <p:cNvPr id="341" name="Google Shape;341;p33"/>
          <p:cNvSpPr/>
          <p:nvPr/>
        </p:nvSpPr>
        <p:spPr>
          <a:xfrm>
            <a:off x="5523722" y="2286000"/>
            <a:ext cx="2592355"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42" name="Google Shape;342;p33"/>
          <p:cNvSpPr/>
          <p:nvPr/>
        </p:nvSpPr>
        <p:spPr>
          <a:xfrm>
            <a:off x="6244230" y="4114800"/>
            <a:ext cx="1151339"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cxnSp>
        <p:nvCxnSpPr>
          <p:cNvPr id="343" name="Google Shape;343;p33"/>
          <p:cNvCxnSpPr/>
          <p:nvPr/>
        </p:nvCxnSpPr>
        <p:spPr>
          <a:xfrm>
            <a:off x="53339" y="269436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44" name="Google Shape;344;p33"/>
          <p:cNvCxnSpPr/>
          <p:nvPr/>
        </p:nvCxnSpPr>
        <p:spPr>
          <a:xfrm>
            <a:off x="53339" y="4022986"/>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45" name="Google Shape;345;p33"/>
          <p:cNvCxnSpPr/>
          <p:nvPr/>
        </p:nvCxnSpPr>
        <p:spPr>
          <a:xfrm>
            <a:off x="1600200" y="199488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46" name="Google Shape;346;p33"/>
          <p:cNvCxnSpPr/>
          <p:nvPr/>
        </p:nvCxnSpPr>
        <p:spPr>
          <a:xfrm>
            <a:off x="4953000" y="1949162"/>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sp>
        <p:nvSpPr>
          <p:cNvPr id="347" name="Google Shape;347;p33"/>
          <p:cNvSpPr txBox="1"/>
          <p:nvPr/>
        </p:nvSpPr>
        <p:spPr>
          <a:xfrm>
            <a:off x="266855" y="2030898"/>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Entrada</a:t>
            </a:r>
            <a:endParaRPr/>
          </a:p>
        </p:txBody>
      </p:sp>
      <p:sp>
        <p:nvSpPr>
          <p:cNvPr id="348" name="Google Shape;348;p33"/>
          <p:cNvSpPr txBox="1"/>
          <p:nvPr/>
        </p:nvSpPr>
        <p:spPr>
          <a:xfrm>
            <a:off x="266855" y="4110335"/>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Salida</a:t>
            </a:r>
            <a:endParaRPr/>
          </a:p>
        </p:txBody>
      </p:sp>
      <p:sp>
        <p:nvSpPr>
          <p:cNvPr id="349" name="Google Shape;349;p33"/>
          <p:cNvSpPr txBox="1"/>
          <p:nvPr/>
        </p:nvSpPr>
        <p:spPr>
          <a:xfrm>
            <a:off x="152400" y="3035508"/>
            <a:ext cx="122309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Escondidas</a:t>
            </a:r>
            <a:endParaRPr/>
          </a:p>
        </p:txBody>
      </p:sp>
      <p:pic>
        <p:nvPicPr>
          <p:cNvPr id="350" name="Google Shape;350;p33"/>
          <p:cNvPicPr preferRelativeResize="0"/>
          <p:nvPr/>
        </p:nvPicPr>
        <p:blipFill rotWithShape="1">
          <a:blip r:embed="rId3">
            <a:alphaModFix/>
          </a:blip>
          <a:srcRect b="0" l="0" r="0" t="0"/>
          <a:stretch/>
        </p:blipFill>
        <p:spPr>
          <a:xfrm>
            <a:off x="2553428" y="4897767"/>
            <a:ext cx="1444787" cy="1107307"/>
          </a:xfrm>
          <a:prstGeom prst="rect">
            <a:avLst/>
          </a:prstGeom>
          <a:noFill/>
          <a:ln>
            <a:noFill/>
          </a:ln>
        </p:spPr>
      </p:pic>
      <p:pic>
        <p:nvPicPr>
          <p:cNvPr id="351" name="Google Shape;351;p33"/>
          <p:cNvPicPr preferRelativeResize="0"/>
          <p:nvPr/>
        </p:nvPicPr>
        <p:blipFill rotWithShape="1">
          <a:blip r:embed="rId4">
            <a:alphaModFix/>
          </a:blip>
          <a:srcRect b="0" l="0" r="0" t="0"/>
          <a:stretch/>
        </p:blipFill>
        <p:spPr>
          <a:xfrm flipH="1">
            <a:off x="6095043" y="4897767"/>
            <a:ext cx="1444787" cy="1110418"/>
          </a:xfrm>
          <a:prstGeom prst="rect">
            <a:avLst/>
          </a:prstGeom>
          <a:noFill/>
          <a:ln>
            <a:noFill/>
          </a:ln>
        </p:spPr>
      </p:pic>
      <p:grpSp>
        <p:nvGrpSpPr>
          <p:cNvPr id="352" name="Google Shape;352;p33"/>
          <p:cNvGrpSpPr/>
          <p:nvPr/>
        </p:nvGrpSpPr>
        <p:grpSpPr>
          <a:xfrm>
            <a:off x="2418936" y="208827"/>
            <a:ext cx="509680" cy="441145"/>
            <a:chOff x="7979425" y="2436400"/>
            <a:chExt cx="954100" cy="734875"/>
          </a:xfrm>
        </p:grpSpPr>
        <p:sp>
          <p:nvSpPr>
            <p:cNvPr id="353" name="Google Shape;353;p33"/>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4"/>
          <p:cNvSpPr/>
          <p:nvPr/>
        </p:nvSpPr>
        <p:spPr>
          <a:xfrm flipH="1" rot="10800000">
            <a:off x="5640068" y="2711492"/>
            <a:ext cx="3047994" cy="2143359"/>
          </a:xfrm>
          <a:prstGeom prst="triangle">
            <a:avLst>
              <a:gd fmla="val 50000"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34"/>
          <p:cNvSpPr/>
          <p:nvPr/>
        </p:nvSpPr>
        <p:spPr>
          <a:xfrm>
            <a:off x="1828804" y="2286000"/>
            <a:ext cx="3047994" cy="2143359"/>
          </a:xfrm>
          <a:prstGeom prst="triangle">
            <a:avLst>
              <a:gd fmla="val 50000"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3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62" name="Google Shape;362;p34"/>
          <p:cNvSpPr txBox="1"/>
          <p:nvPr/>
        </p:nvSpPr>
        <p:spPr>
          <a:xfrm>
            <a:off x="228598" y="1046275"/>
            <a:ext cx="838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953734"/>
                </a:solidFill>
                <a:latin typeface="Arial"/>
                <a:ea typeface="Arial"/>
                <a:cs typeface="Arial"/>
                <a:sym typeface="Arial"/>
              </a:rPr>
              <a:t>Topología de redes (Densas Piramidales):</a:t>
            </a:r>
            <a:endParaRPr/>
          </a:p>
        </p:txBody>
      </p:sp>
      <p:sp>
        <p:nvSpPr>
          <p:cNvPr id="363" name="Google Shape;363;p34"/>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364" name="Google Shape;364;p34"/>
          <p:cNvSpPr txBox="1"/>
          <p:nvPr/>
        </p:nvSpPr>
        <p:spPr>
          <a:xfrm>
            <a:off x="2821677" y="4980928"/>
            <a:ext cx="10647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Piramidal</a:t>
            </a:r>
            <a:endParaRPr/>
          </a:p>
        </p:txBody>
      </p:sp>
      <p:sp>
        <p:nvSpPr>
          <p:cNvPr id="365" name="Google Shape;365;p34"/>
          <p:cNvSpPr txBox="1"/>
          <p:nvPr/>
        </p:nvSpPr>
        <p:spPr>
          <a:xfrm>
            <a:off x="6016119" y="4978394"/>
            <a:ext cx="229589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Piramidal Invertida</a:t>
            </a:r>
            <a:endParaRPr/>
          </a:p>
        </p:txBody>
      </p:sp>
      <p:sp>
        <p:nvSpPr>
          <p:cNvPr id="366" name="Google Shape;366;p34"/>
          <p:cNvSpPr/>
          <p:nvPr/>
        </p:nvSpPr>
        <p:spPr>
          <a:xfrm>
            <a:off x="2988306" y="4521194"/>
            <a:ext cx="731520"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sp>
        <p:nvSpPr>
          <p:cNvPr id="367" name="Google Shape;367;p34"/>
          <p:cNvSpPr/>
          <p:nvPr/>
        </p:nvSpPr>
        <p:spPr>
          <a:xfrm>
            <a:off x="6021065" y="2795790"/>
            <a:ext cx="2286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68" name="Google Shape;368;p34"/>
          <p:cNvSpPr/>
          <p:nvPr/>
        </p:nvSpPr>
        <p:spPr>
          <a:xfrm>
            <a:off x="6249665" y="3203103"/>
            <a:ext cx="18288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Tc-30</a:t>
            </a:r>
            <a:endParaRPr/>
          </a:p>
        </p:txBody>
      </p:sp>
      <p:sp>
        <p:nvSpPr>
          <p:cNvPr id="369" name="Google Shape;369;p34"/>
          <p:cNvSpPr/>
          <p:nvPr/>
        </p:nvSpPr>
        <p:spPr>
          <a:xfrm>
            <a:off x="5382775" y="2286000"/>
            <a:ext cx="3562580"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70" name="Google Shape;370;p34"/>
          <p:cNvSpPr/>
          <p:nvPr/>
        </p:nvSpPr>
        <p:spPr>
          <a:xfrm>
            <a:off x="6798305" y="4521194"/>
            <a:ext cx="731520"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cxnSp>
        <p:nvCxnSpPr>
          <p:cNvPr id="371" name="Google Shape;371;p34"/>
          <p:cNvCxnSpPr/>
          <p:nvPr/>
        </p:nvCxnSpPr>
        <p:spPr>
          <a:xfrm>
            <a:off x="53339" y="269436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2" name="Google Shape;372;p34"/>
          <p:cNvCxnSpPr/>
          <p:nvPr/>
        </p:nvCxnSpPr>
        <p:spPr>
          <a:xfrm>
            <a:off x="53339" y="442938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3" name="Google Shape;373;p34"/>
          <p:cNvCxnSpPr/>
          <p:nvPr/>
        </p:nvCxnSpPr>
        <p:spPr>
          <a:xfrm>
            <a:off x="1447800" y="199488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4" name="Google Shape;374;p34"/>
          <p:cNvCxnSpPr/>
          <p:nvPr/>
        </p:nvCxnSpPr>
        <p:spPr>
          <a:xfrm>
            <a:off x="5257800" y="198039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sp>
        <p:nvSpPr>
          <p:cNvPr id="375" name="Google Shape;375;p34"/>
          <p:cNvSpPr txBox="1"/>
          <p:nvPr/>
        </p:nvSpPr>
        <p:spPr>
          <a:xfrm>
            <a:off x="266855" y="2030898"/>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Entrada</a:t>
            </a:r>
            <a:endParaRPr/>
          </a:p>
        </p:txBody>
      </p:sp>
      <p:sp>
        <p:nvSpPr>
          <p:cNvPr id="376" name="Google Shape;376;p34"/>
          <p:cNvSpPr txBox="1"/>
          <p:nvPr/>
        </p:nvSpPr>
        <p:spPr>
          <a:xfrm>
            <a:off x="266855" y="4516729"/>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Salida</a:t>
            </a:r>
            <a:endParaRPr/>
          </a:p>
        </p:txBody>
      </p:sp>
      <p:sp>
        <p:nvSpPr>
          <p:cNvPr id="377" name="Google Shape;377;p34"/>
          <p:cNvSpPr txBox="1"/>
          <p:nvPr/>
        </p:nvSpPr>
        <p:spPr>
          <a:xfrm>
            <a:off x="152400" y="3184737"/>
            <a:ext cx="122309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Escondidas</a:t>
            </a:r>
            <a:endParaRPr/>
          </a:p>
        </p:txBody>
      </p:sp>
      <p:sp>
        <p:nvSpPr>
          <p:cNvPr id="378" name="Google Shape;378;p34"/>
          <p:cNvSpPr/>
          <p:nvPr/>
        </p:nvSpPr>
        <p:spPr>
          <a:xfrm>
            <a:off x="6478265" y="3605011"/>
            <a:ext cx="13716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Tc-20</a:t>
            </a:r>
            <a:endParaRPr/>
          </a:p>
        </p:txBody>
      </p:sp>
      <p:sp>
        <p:nvSpPr>
          <p:cNvPr id="379" name="Google Shape;379;p34"/>
          <p:cNvSpPr/>
          <p:nvPr/>
        </p:nvSpPr>
        <p:spPr>
          <a:xfrm>
            <a:off x="6706865" y="4031917"/>
            <a:ext cx="9144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a:t>
            </a:r>
            <a:endParaRPr/>
          </a:p>
        </p:txBody>
      </p:sp>
      <p:sp>
        <p:nvSpPr>
          <p:cNvPr id="380" name="Google Shape;380;p34"/>
          <p:cNvSpPr/>
          <p:nvPr/>
        </p:nvSpPr>
        <p:spPr>
          <a:xfrm>
            <a:off x="2211066" y="4018086"/>
            <a:ext cx="2286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81" name="Google Shape;381;p34"/>
          <p:cNvSpPr/>
          <p:nvPr/>
        </p:nvSpPr>
        <p:spPr>
          <a:xfrm>
            <a:off x="2439666" y="3589091"/>
            <a:ext cx="18288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Tc-30</a:t>
            </a:r>
            <a:endParaRPr/>
          </a:p>
        </p:txBody>
      </p:sp>
      <p:sp>
        <p:nvSpPr>
          <p:cNvPr id="382" name="Google Shape;382;p34"/>
          <p:cNvSpPr/>
          <p:nvPr/>
        </p:nvSpPr>
        <p:spPr>
          <a:xfrm>
            <a:off x="2668266" y="3203103"/>
            <a:ext cx="13716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Tc-20</a:t>
            </a:r>
            <a:endParaRPr/>
          </a:p>
        </p:txBody>
      </p:sp>
      <p:sp>
        <p:nvSpPr>
          <p:cNvPr id="383" name="Google Shape;383;p34"/>
          <p:cNvSpPr/>
          <p:nvPr/>
        </p:nvSpPr>
        <p:spPr>
          <a:xfrm>
            <a:off x="2896866" y="2794330"/>
            <a:ext cx="9144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a:t>
            </a:r>
            <a:endParaRPr/>
          </a:p>
        </p:txBody>
      </p:sp>
      <p:sp>
        <p:nvSpPr>
          <p:cNvPr id="384" name="Google Shape;384;p34"/>
          <p:cNvSpPr/>
          <p:nvPr/>
        </p:nvSpPr>
        <p:spPr>
          <a:xfrm>
            <a:off x="1572776" y="2289591"/>
            <a:ext cx="3562580"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grpSp>
        <p:nvGrpSpPr>
          <p:cNvPr id="385" name="Google Shape;385;p34"/>
          <p:cNvGrpSpPr/>
          <p:nvPr/>
        </p:nvGrpSpPr>
        <p:grpSpPr>
          <a:xfrm>
            <a:off x="2439686" y="208827"/>
            <a:ext cx="509680" cy="441145"/>
            <a:chOff x="7979425" y="2436400"/>
            <a:chExt cx="954100" cy="734875"/>
          </a:xfrm>
        </p:grpSpPr>
        <p:sp>
          <p:nvSpPr>
            <p:cNvPr id="386" name="Google Shape;386;p34"/>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3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93" name="Google Shape;393;p35"/>
          <p:cNvSpPr txBox="1"/>
          <p:nvPr/>
        </p:nvSpPr>
        <p:spPr>
          <a:xfrm>
            <a:off x="367004" y="1127564"/>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Entrenamiento</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394" name="Google Shape;394;p35"/>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A screenshot of a cell phone&#10;&#10;Description generated with very high confidence" id="395" name="Google Shape;395;p35"/>
          <p:cNvPicPr preferRelativeResize="0"/>
          <p:nvPr/>
        </p:nvPicPr>
        <p:blipFill rotWithShape="1">
          <a:blip r:embed="rId3">
            <a:alphaModFix/>
          </a:blip>
          <a:srcRect b="0" l="0" r="0" t="0"/>
          <a:stretch/>
        </p:blipFill>
        <p:spPr>
          <a:xfrm>
            <a:off x="848344" y="1524000"/>
            <a:ext cx="7447312" cy="4352925"/>
          </a:xfrm>
          <a:prstGeom prst="rect">
            <a:avLst/>
          </a:prstGeom>
          <a:noFill/>
          <a:ln>
            <a:noFill/>
          </a:ln>
        </p:spPr>
      </p:pic>
      <p:grpSp>
        <p:nvGrpSpPr>
          <p:cNvPr id="396" name="Google Shape;396;p35"/>
          <p:cNvGrpSpPr/>
          <p:nvPr/>
        </p:nvGrpSpPr>
        <p:grpSpPr>
          <a:xfrm>
            <a:off x="2549600" y="110812"/>
            <a:ext cx="632353" cy="637187"/>
            <a:chOff x="7899575" y="4611225"/>
            <a:chExt cx="1244300" cy="1299850"/>
          </a:xfrm>
        </p:grpSpPr>
        <p:pic>
          <p:nvPicPr>
            <p:cNvPr id="397" name="Google Shape;397;p35"/>
            <p:cNvPicPr preferRelativeResize="0"/>
            <p:nvPr/>
          </p:nvPicPr>
          <p:blipFill>
            <a:blip r:embed="rId4">
              <a:alphaModFix/>
            </a:blip>
            <a:stretch>
              <a:fillRect/>
            </a:stretch>
          </p:blipFill>
          <p:spPr>
            <a:xfrm>
              <a:off x="7899575" y="5026050"/>
              <a:ext cx="492450" cy="683350"/>
            </a:xfrm>
            <a:prstGeom prst="rect">
              <a:avLst/>
            </a:prstGeom>
            <a:noFill/>
            <a:ln>
              <a:noFill/>
            </a:ln>
          </p:spPr>
        </p:pic>
        <p:pic>
          <p:nvPicPr>
            <p:cNvPr id="398" name="Google Shape;398;p35"/>
            <p:cNvPicPr preferRelativeResize="0"/>
            <p:nvPr/>
          </p:nvPicPr>
          <p:blipFill>
            <a:blip r:embed="rId4">
              <a:alphaModFix/>
            </a:blip>
            <a:stretch>
              <a:fillRect/>
            </a:stretch>
          </p:blipFill>
          <p:spPr>
            <a:xfrm>
              <a:off x="8219550" y="4611225"/>
              <a:ext cx="492450" cy="683350"/>
            </a:xfrm>
            <a:prstGeom prst="rect">
              <a:avLst/>
            </a:prstGeom>
            <a:noFill/>
            <a:ln>
              <a:noFill/>
            </a:ln>
          </p:spPr>
        </p:pic>
        <p:pic>
          <p:nvPicPr>
            <p:cNvPr id="399" name="Google Shape;399;p35"/>
            <p:cNvPicPr preferRelativeResize="0"/>
            <p:nvPr/>
          </p:nvPicPr>
          <p:blipFill>
            <a:blip r:embed="rId4">
              <a:alphaModFix/>
            </a:blip>
            <a:stretch>
              <a:fillRect/>
            </a:stretch>
          </p:blipFill>
          <p:spPr>
            <a:xfrm>
              <a:off x="8392025" y="5227725"/>
              <a:ext cx="492450" cy="683350"/>
            </a:xfrm>
            <a:prstGeom prst="rect">
              <a:avLst/>
            </a:prstGeom>
            <a:noFill/>
            <a:ln>
              <a:noFill/>
            </a:ln>
          </p:spPr>
        </p:pic>
        <p:pic>
          <p:nvPicPr>
            <p:cNvPr id="400" name="Google Shape;400;p35"/>
            <p:cNvPicPr preferRelativeResize="0"/>
            <p:nvPr/>
          </p:nvPicPr>
          <p:blipFill>
            <a:blip r:embed="rId4">
              <a:alphaModFix/>
            </a:blip>
            <a:stretch>
              <a:fillRect/>
            </a:stretch>
          </p:blipFill>
          <p:spPr>
            <a:xfrm>
              <a:off x="8651425" y="4774250"/>
              <a:ext cx="492450" cy="683350"/>
            </a:xfrm>
            <a:prstGeom prst="rect">
              <a:avLst/>
            </a:prstGeom>
            <a:noFill/>
            <a:ln>
              <a:noFill/>
            </a:ln>
          </p:spPr>
        </p:pic>
      </p:grpSp>
      <p:pic>
        <p:nvPicPr>
          <p:cNvPr id="401" name="Google Shape;401;p35"/>
          <p:cNvPicPr preferRelativeResize="0"/>
          <p:nvPr/>
        </p:nvPicPr>
        <p:blipFill rotWithShape="1">
          <a:blip r:embed="rId5">
            <a:alphaModFix/>
          </a:blip>
          <a:srcRect b="20653" l="21113" r="21309" t="13694"/>
          <a:stretch/>
        </p:blipFill>
        <p:spPr>
          <a:xfrm>
            <a:off x="3201340" y="152400"/>
            <a:ext cx="557660" cy="55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36"/>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407" name="Google Shape;407;p36"/>
          <p:cNvSpPr txBox="1"/>
          <p:nvPr/>
        </p:nvSpPr>
        <p:spPr>
          <a:xfrm>
            <a:off x="2417100" y="3069750"/>
            <a:ext cx="4309800" cy="71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4800">
                <a:solidFill>
                  <a:srgbClr val="E36C09"/>
                </a:solidFill>
                <a:latin typeface="Arial"/>
                <a:ea typeface="Arial"/>
                <a:cs typeface="Arial"/>
                <a:sym typeface="Arial"/>
              </a:rPr>
              <a:t>Resultados</a:t>
            </a:r>
            <a:endParaRPr sz="4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37"/>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13" name="Google Shape;413;p37"/>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14" name="Google Shape;414;p37"/>
          <p:cNvPicPr preferRelativeResize="0"/>
          <p:nvPr/>
        </p:nvPicPr>
        <p:blipFill>
          <a:blip r:embed="rId3">
            <a:alphaModFix/>
          </a:blip>
          <a:stretch>
            <a:fillRect/>
          </a:stretch>
        </p:blipFill>
        <p:spPr>
          <a:xfrm>
            <a:off x="1388550" y="1037174"/>
            <a:ext cx="1864894" cy="4904926"/>
          </a:xfrm>
          <a:prstGeom prst="rect">
            <a:avLst/>
          </a:prstGeom>
          <a:noFill/>
          <a:ln>
            <a:noFill/>
          </a:ln>
        </p:spPr>
      </p:pic>
      <p:sp>
        <p:nvSpPr>
          <p:cNvPr id="415" name="Google Shape;415;p37"/>
          <p:cNvSpPr txBox="1"/>
          <p:nvPr/>
        </p:nvSpPr>
        <p:spPr>
          <a:xfrm>
            <a:off x="304802" y="61261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Ejemplos de Redes Entrenadas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id="416" name="Google Shape;416;p37"/>
          <p:cNvPicPr preferRelativeResize="0"/>
          <p:nvPr/>
        </p:nvPicPr>
        <p:blipFill>
          <a:blip r:embed="rId4">
            <a:alphaModFix/>
          </a:blip>
          <a:stretch>
            <a:fillRect/>
          </a:stretch>
        </p:blipFill>
        <p:spPr>
          <a:xfrm>
            <a:off x="5628200" y="960975"/>
            <a:ext cx="2135874" cy="5084226"/>
          </a:xfrm>
          <a:prstGeom prst="rect">
            <a:avLst/>
          </a:prstGeom>
          <a:noFill/>
          <a:ln>
            <a:noFill/>
          </a:ln>
        </p:spPr>
      </p:pic>
      <p:sp>
        <p:nvSpPr>
          <p:cNvPr id="417" name="Google Shape;417;p37"/>
          <p:cNvSpPr txBox="1"/>
          <p:nvPr/>
        </p:nvSpPr>
        <p:spPr>
          <a:xfrm>
            <a:off x="458200" y="2719350"/>
            <a:ext cx="15075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MX"/>
              <a:t>100 Neuronas</a:t>
            </a:r>
            <a:endParaRPr b="1"/>
          </a:p>
          <a:p>
            <a:pPr indent="0" lvl="0" marL="0" rtl="0" algn="r">
              <a:spcBef>
                <a:spcPts val="0"/>
              </a:spcBef>
              <a:spcAft>
                <a:spcPts val="0"/>
              </a:spcAft>
              <a:buNone/>
            </a:pPr>
            <a:r>
              <a:rPr b="1" lang="es-MX"/>
              <a:t>4 Capas</a:t>
            </a:r>
            <a:endParaRPr b="1"/>
          </a:p>
        </p:txBody>
      </p:sp>
      <p:sp>
        <p:nvSpPr>
          <p:cNvPr id="418" name="Google Shape;418;p37"/>
          <p:cNvSpPr txBox="1"/>
          <p:nvPr/>
        </p:nvSpPr>
        <p:spPr>
          <a:xfrm>
            <a:off x="4782925" y="2719350"/>
            <a:ext cx="15075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MX"/>
              <a:t>88 </a:t>
            </a:r>
            <a:r>
              <a:rPr b="1" lang="es-MX"/>
              <a:t>Neuronas</a:t>
            </a:r>
            <a:endParaRPr b="1"/>
          </a:p>
          <a:p>
            <a:pPr indent="0" lvl="0" marL="0" rtl="0" algn="r">
              <a:spcBef>
                <a:spcPts val="0"/>
              </a:spcBef>
              <a:spcAft>
                <a:spcPts val="0"/>
              </a:spcAft>
              <a:buNone/>
            </a:pPr>
            <a:r>
              <a:rPr b="1" lang="es-MX"/>
              <a:t>3 Capas</a:t>
            </a:r>
            <a:endParaRPr b="1"/>
          </a:p>
        </p:txBody>
      </p:sp>
      <p:sp>
        <p:nvSpPr>
          <p:cNvPr id="419" name="Google Shape;419;p37"/>
          <p:cNvSpPr/>
          <p:nvPr/>
        </p:nvSpPr>
        <p:spPr>
          <a:xfrm>
            <a:off x="1359700" y="3429000"/>
            <a:ext cx="606000" cy="4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5628200" y="3429000"/>
            <a:ext cx="606000" cy="4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pic>
        <p:nvPicPr>
          <p:cNvPr id="425" name="Google Shape;425;p38"/>
          <p:cNvPicPr preferRelativeResize="0"/>
          <p:nvPr/>
        </p:nvPicPr>
        <p:blipFill>
          <a:blip r:embed="rId3">
            <a:alphaModFix/>
          </a:blip>
          <a:stretch>
            <a:fillRect/>
          </a:stretch>
        </p:blipFill>
        <p:spPr>
          <a:xfrm>
            <a:off x="0" y="1764350"/>
            <a:ext cx="4607702" cy="3505525"/>
          </a:xfrm>
          <a:prstGeom prst="rect">
            <a:avLst/>
          </a:prstGeom>
          <a:noFill/>
          <a:ln>
            <a:noFill/>
          </a:ln>
        </p:spPr>
      </p:pic>
      <p:sp>
        <p:nvSpPr>
          <p:cNvPr id="426" name="Google Shape;426;p38"/>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27" name="Google Shape;427;p38"/>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Tipos de Entradas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28" name="Google Shape;428;p38"/>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29" name="Google Shape;429;p38"/>
          <p:cNvPicPr preferRelativeResize="0"/>
          <p:nvPr/>
        </p:nvPicPr>
        <p:blipFill rotWithShape="1">
          <a:blip r:embed="rId4">
            <a:alphaModFix/>
          </a:blip>
          <a:srcRect b="3442" l="7754" r="8682" t="10059"/>
          <a:stretch/>
        </p:blipFill>
        <p:spPr>
          <a:xfrm>
            <a:off x="4204986" y="2180481"/>
            <a:ext cx="4939014" cy="2916915"/>
          </a:xfrm>
          <a:prstGeom prst="rect">
            <a:avLst/>
          </a:prstGeom>
          <a:noFill/>
          <a:ln>
            <a:noFill/>
          </a:ln>
        </p:spPr>
      </p:pic>
      <p:sp>
        <p:nvSpPr>
          <p:cNvPr id="430" name="Google Shape;430;p38"/>
          <p:cNvSpPr txBox="1"/>
          <p:nvPr/>
        </p:nvSpPr>
        <p:spPr>
          <a:xfrm>
            <a:off x="98750" y="5665950"/>
            <a:ext cx="31389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Tiempo de </a:t>
            </a:r>
            <a:r>
              <a:rPr b="1" lang="es-MX" sz="1200"/>
              <a:t>Entrenamiento</a:t>
            </a:r>
            <a:r>
              <a:rPr b="1" lang="es-MX" sz="1200"/>
              <a:t>: </a:t>
            </a:r>
            <a:r>
              <a:rPr lang="es-MX" sz="1200"/>
              <a:t>74 Hrs</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39"/>
          <p:cNvPicPr preferRelativeResize="0"/>
          <p:nvPr/>
        </p:nvPicPr>
        <p:blipFill>
          <a:blip r:embed="rId3">
            <a:alphaModFix/>
          </a:blip>
          <a:stretch>
            <a:fillRect/>
          </a:stretch>
        </p:blipFill>
        <p:spPr>
          <a:xfrm>
            <a:off x="30688" y="1693651"/>
            <a:ext cx="4494722" cy="3470700"/>
          </a:xfrm>
          <a:prstGeom prst="rect">
            <a:avLst/>
          </a:prstGeom>
          <a:noFill/>
          <a:ln>
            <a:noFill/>
          </a:ln>
        </p:spPr>
      </p:pic>
      <p:sp>
        <p:nvSpPr>
          <p:cNvPr id="436" name="Google Shape;436;p39"/>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37" name="Google Shape;437;p39"/>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Geometría</a:t>
            </a:r>
            <a:r>
              <a:rPr b="1" lang="es-MX" sz="2000">
                <a:solidFill>
                  <a:srgbClr val="953734"/>
                </a:solidFill>
              </a:rPr>
              <a:t> en </a:t>
            </a:r>
            <a:r>
              <a:rPr b="1" lang="es-MX" sz="2000">
                <a:solidFill>
                  <a:srgbClr val="953734"/>
                </a:solidFill>
              </a:rPr>
              <a:t>topología</a:t>
            </a:r>
            <a:r>
              <a:rPr b="1" lang="es-MX" sz="2000">
                <a:solidFill>
                  <a:srgbClr val="953734"/>
                </a:solidFill>
              </a:rPr>
              <a:t> de las redes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38" name="Google Shape;438;p39"/>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39" name="Google Shape;439;p39"/>
          <p:cNvPicPr preferRelativeResize="0"/>
          <p:nvPr/>
        </p:nvPicPr>
        <p:blipFill rotWithShape="1">
          <a:blip r:embed="rId4">
            <a:alphaModFix/>
          </a:blip>
          <a:srcRect b="4312" l="8077" r="9325" t="10631"/>
          <a:stretch/>
        </p:blipFill>
        <p:spPr>
          <a:xfrm>
            <a:off x="4196398" y="2090066"/>
            <a:ext cx="4916916" cy="2932320"/>
          </a:xfrm>
          <a:prstGeom prst="rect">
            <a:avLst/>
          </a:prstGeom>
          <a:noFill/>
          <a:ln>
            <a:noFill/>
          </a:ln>
        </p:spPr>
      </p:pic>
      <p:sp>
        <p:nvSpPr>
          <p:cNvPr id="440" name="Google Shape;440;p39"/>
          <p:cNvSpPr txBox="1"/>
          <p:nvPr/>
        </p:nvSpPr>
        <p:spPr>
          <a:xfrm>
            <a:off x="30700" y="5621700"/>
            <a:ext cx="31389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Tiempo de Entrenamiento: </a:t>
            </a:r>
            <a:r>
              <a:rPr lang="es-MX" sz="1200"/>
              <a:t>74 Hrs</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Google Shape;445;p40"/>
          <p:cNvPicPr preferRelativeResize="0"/>
          <p:nvPr/>
        </p:nvPicPr>
        <p:blipFill rotWithShape="1">
          <a:blip r:embed="rId3">
            <a:alphaModFix/>
          </a:blip>
          <a:srcRect b="0" l="6129" r="0" t="10730"/>
          <a:stretch/>
        </p:blipFill>
        <p:spPr>
          <a:xfrm>
            <a:off x="1774775" y="1242725"/>
            <a:ext cx="5308425" cy="2839524"/>
          </a:xfrm>
          <a:prstGeom prst="rect">
            <a:avLst/>
          </a:prstGeom>
          <a:noFill/>
          <a:ln>
            <a:noFill/>
          </a:ln>
        </p:spPr>
      </p:pic>
      <p:sp>
        <p:nvSpPr>
          <p:cNvPr id="446" name="Google Shape;446;p40"/>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47" name="Google Shape;447;p40"/>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Tamaño de la Experiencia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48" name="Google Shape;448;p40"/>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49" name="Google Shape;449;p40"/>
          <p:cNvPicPr preferRelativeResize="0"/>
          <p:nvPr/>
        </p:nvPicPr>
        <p:blipFill rotWithShape="1">
          <a:blip r:embed="rId4">
            <a:alphaModFix/>
          </a:blip>
          <a:srcRect b="3735" l="7919" r="9154" t="10976"/>
          <a:stretch/>
        </p:blipFill>
        <p:spPr>
          <a:xfrm>
            <a:off x="2063676" y="4014826"/>
            <a:ext cx="4517649" cy="2613625"/>
          </a:xfrm>
          <a:prstGeom prst="rect">
            <a:avLst/>
          </a:prstGeom>
          <a:noFill/>
          <a:ln>
            <a:noFill/>
          </a:ln>
        </p:spPr>
      </p:pic>
      <p:sp>
        <p:nvSpPr>
          <p:cNvPr id="450" name="Google Shape;450;p40"/>
          <p:cNvSpPr txBox="1"/>
          <p:nvPr/>
        </p:nvSpPr>
        <p:spPr>
          <a:xfrm>
            <a:off x="6794875" y="1139725"/>
            <a:ext cx="21084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Tiempo de Entrenamiento: </a:t>
            </a:r>
            <a:r>
              <a:rPr lang="es-MX" sz="1200"/>
              <a:t>80 </a:t>
            </a:r>
            <a:r>
              <a:rPr lang="es-MX" sz="1200"/>
              <a:t>Hrs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MX" sz="1200"/>
              <a:t>40 muestras por </a:t>
            </a:r>
            <a:r>
              <a:rPr lang="es-MX" sz="1200"/>
              <a:t>categoría</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41"/>
          <p:cNvPicPr preferRelativeResize="0"/>
          <p:nvPr/>
        </p:nvPicPr>
        <p:blipFill rotWithShape="1">
          <a:blip r:embed="rId3">
            <a:alphaModFix/>
          </a:blip>
          <a:srcRect b="0" l="6006" r="0" t="9181"/>
          <a:stretch/>
        </p:blipFill>
        <p:spPr>
          <a:xfrm>
            <a:off x="1802450" y="1242700"/>
            <a:ext cx="5307149" cy="2884575"/>
          </a:xfrm>
          <a:prstGeom prst="rect">
            <a:avLst/>
          </a:prstGeom>
          <a:noFill/>
          <a:ln>
            <a:noFill/>
          </a:ln>
        </p:spPr>
      </p:pic>
      <p:sp>
        <p:nvSpPr>
          <p:cNvPr id="456" name="Google Shape;456;p41"/>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57" name="Google Shape;457;p41"/>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Gama - Descuento del refuerzo futuro</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58" name="Google Shape;458;p41"/>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59" name="Google Shape;459;p41"/>
          <p:cNvPicPr preferRelativeResize="0"/>
          <p:nvPr/>
        </p:nvPicPr>
        <p:blipFill rotWithShape="1">
          <a:blip r:embed="rId4">
            <a:alphaModFix/>
          </a:blip>
          <a:srcRect b="3829" l="7073" r="8616" t="9522"/>
          <a:stretch/>
        </p:blipFill>
        <p:spPr>
          <a:xfrm>
            <a:off x="1954850" y="3968225"/>
            <a:ext cx="4641300" cy="2682975"/>
          </a:xfrm>
          <a:prstGeom prst="rect">
            <a:avLst/>
          </a:prstGeom>
          <a:noFill/>
          <a:ln>
            <a:noFill/>
          </a:ln>
        </p:spPr>
      </p:pic>
      <p:sp>
        <p:nvSpPr>
          <p:cNvPr id="460" name="Google Shape;460;p41"/>
          <p:cNvSpPr txBox="1"/>
          <p:nvPr/>
        </p:nvSpPr>
        <p:spPr>
          <a:xfrm>
            <a:off x="6794875" y="1139725"/>
            <a:ext cx="21084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Tiempo de Entrenamiento: </a:t>
            </a:r>
            <a:r>
              <a:rPr lang="es-MX" sz="1200"/>
              <a:t>24</a:t>
            </a:r>
            <a:r>
              <a:rPr lang="es-MX" sz="1200"/>
              <a:t> Hrs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MX" sz="1200"/>
              <a:t>28 muestras por categoría</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MX" sz="3000">
                <a:solidFill>
                  <a:srgbClr val="E36C09"/>
                </a:solidFill>
              </a:rPr>
              <a:t>Introducción</a:t>
            </a:r>
            <a:endParaRPr/>
          </a:p>
        </p:txBody>
      </p:sp>
      <p:sp>
        <p:nvSpPr>
          <p:cNvPr id="68" name="Google Shape;68;p15"/>
          <p:cNvSpPr txBox="1"/>
          <p:nvPr/>
        </p:nvSpPr>
        <p:spPr>
          <a:xfrm>
            <a:off x="304800" y="1267408"/>
            <a:ext cx="7924800" cy="9848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Problemas asociados al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id="69" name="Google Shape;69;p15"/>
          <p:cNvPicPr preferRelativeResize="0"/>
          <p:nvPr/>
        </p:nvPicPr>
        <p:blipFill rotWithShape="1">
          <a:blip r:embed="rId3">
            <a:alphaModFix/>
          </a:blip>
          <a:srcRect b="23333" l="0" r="0" t="21111"/>
          <a:stretch/>
        </p:blipFill>
        <p:spPr>
          <a:xfrm>
            <a:off x="2921519" y="1752599"/>
            <a:ext cx="2573866" cy="1906568"/>
          </a:xfrm>
          <a:prstGeom prst="rect">
            <a:avLst/>
          </a:prstGeom>
          <a:noFill/>
          <a:ln>
            <a:noFill/>
          </a:ln>
        </p:spPr>
      </p:pic>
      <p:sp>
        <p:nvSpPr>
          <p:cNvPr id="70" name="Google Shape;70;p15"/>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smoke" id="71" name="Google Shape;71;p15"/>
          <p:cNvPicPr preferRelativeResize="0"/>
          <p:nvPr/>
        </p:nvPicPr>
        <p:blipFill rotWithShape="1">
          <a:blip r:embed="rId4">
            <a:alphaModFix/>
          </a:blip>
          <a:srcRect b="0" l="0" r="0" t="0"/>
          <a:stretch/>
        </p:blipFill>
        <p:spPr>
          <a:xfrm>
            <a:off x="6858000" y="4249575"/>
            <a:ext cx="1234772" cy="1713165"/>
          </a:xfrm>
          <a:prstGeom prst="rect">
            <a:avLst/>
          </a:prstGeom>
          <a:noFill/>
          <a:ln>
            <a:noFill/>
          </a:ln>
        </p:spPr>
      </p:pic>
      <p:pic>
        <p:nvPicPr>
          <p:cNvPr descr="Resultado de imagen para money" id="72" name="Google Shape;72;p15"/>
          <p:cNvPicPr preferRelativeResize="0"/>
          <p:nvPr/>
        </p:nvPicPr>
        <p:blipFill rotWithShape="1">
          <a:blip r:embed="rId5">
            <a:alphaModFix/>
          </a:blip>
          <a:srcRect b="0" l="0" r="0" t="0"/>
          <a:stretch/>
        </p:blipFill>
        <p:spPr>
          <a:xfrm>
            <a:off x="3079740" y="3995397"/>
            <a:ext cx="2257425" cy="2019300"/>
          </a:xfrm>
          <a:prstGeom prst="rect">
            <a:avLst/>
          </a:prstGeom>
          <a:noFill/>
          <a:ln>
            <a:noFill/>
          </a:ln>
        </p:spPr>
      </p:pic>
      <p:sp>
        <p:nvSpPr>
          <p:cNvPr id="73" name="Google Shape;73;p15"/>
          <p:cNvSpPr/>
          <p:nvPr/>
        </p:nvSpPr>
        <p:spPr>
          <a:xfrm rot="5400000">
            <a:off x="4419202" y="5070308"/>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15"/>
          <p:cNvSpPr/>
          <p:nvPr/>
        </p:nvSpPr>
        <p:spPr>
          <a:xfrm rot="-5400000">
            <a:off x="7320264" y="5070309"/>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Resultado de imagen para time" id="75" name="Google Shape;75;p15"/>
          <p:cNvPicPr preferRelativeResize="0"/>
          <p:nvPr/>
        </p:nvPicPr>
        <p:blipFill rotWithShape="1">
          <a:blip r:embed="rId6">
            <a:alphaModFix/>
          </a:blip>
          <a:srcRect b="0" l="0" r="0" t="0"/>
          <a:stretch/>
        </p:blipFill>
        <p:spPr>
          <a:xfrm>
            <a:off x="685800" y="4280699"/>
            <a:ext cx="1501770" cy="1501770"/>
          </a:xfrm>
          <a:prstGeom prst="rect">
            <a:avLst/>
          </a:prstGeom>
          <a:noFill/>
          <a:ln>
            <a:noFill/>
          </a:ln>
        </p:spPr>
      </p:pic>
      <p:sp>
        <p:nvSpPr>
          <p:cNvPr id="76" name="Google Shape;76;p15"/>
          <p:cNvSpPr/>
          <p:nvPr/>
        </p:nvSpPr>
        <p:spPr>
          <a:xfrm rot="-5400000">
            <a:off x="476241" y="5070308"/>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 name="Google Shape;77;p15"/>
          <p:cNvCxnSpPr>
            <a:stCxn id="69" idx="2"/>
            <a:endCxn id="72" idx="0"/>
          </p:cNvCxnSpPr>
          <p:nvPr/>
        </p:nvCxnSpPr>
        <p:spPr>
          <a:xfrm flipH="1" rot="-5400000">
            <a:off x="4040602" y="3827017"/>
            <a:ext cx="336300" cy="600"/>
          </a:xfrm>
          <a:prstGeom prst="curvedConnector3">
            <a:avLst>
              <a:gd fmla="val 49989" name="adj1"/>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8" name="Google Shape;78;p15"/>
          <p:cNvCxnSpPr>
            <a:stCxn id="69" idx="1"/>
            <a:endCxn id="75" idx="0"/>
          </p:cNvCxnSpPr>
          <p:nvPr/>
        </p:nvCxnSpPr>
        <p:spPr>
          <a:xfrm flipH="1">
            <a:off x="1436819" y="2705883"/>
            <a:ext cx="1484700" cy="1574700"/>
          </a:xfrm>
          <a:prstGeom prst="curvedConnector2">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9" name="Google Shape;79;p15"/>
          <p:cNvCxnSpPr>
            <a:stCxn id="69" idx="3"/>
            <a:endCxn id="71" idx="0"/>
          </p:cNvCxnSpPr>
          <p:nvPr/>
        </p:nvCxnSpPr>
        <p:spPr>
          <a:xfrm>
            <a:off x="5495385" y="2705883"/>
            <a:ext cx="1980000" cy="1543800"/>
          </a:xfrm>
          <a:prstGeom prst="curvedConnector2">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pic>
        <p:nvPicPr>
          <p:cNvPr descr="Resultado de imagen para vehiculo icono" id="80" name="Google Shape;80;p15"/>
          <p:cNvPicPr preferRelativeResize="0"/>
          <p:nvPr/>
        </p:nvPicPr>
        <p:blipFill rotWithShape="1">
          <a:blip r:embed="rId7">
            <a:alphaModFix/>
          </a:blip>
          <a:srcRect b="0" l="0" r="0" t="0"/>
          <a:stretch/>
        </p:blipFill>
        <p:spPr>
          <a:xfrm>
            <a:off x="6717512" y="1293545"/>
            <a:ext cx="1501770" cy="1501770"/>
          </a:xfrm>
          <a:prstGeom prst="rect">
            <a:avLst/>
          </a:prstGeom>
          <a:noFill/>
          <a:ln>
            <a:noFill/>
          </a:ln>
        </p:spPr>
      </p:pic>
      <p:sp>
        <p:nvSpPr>
          <p:cNvPr id="81" name="Google Shape;81;p15"/>
          <p:cNvSpPr/>
          <p:nvPr/>
        </p:nvSpPr>
        <p:spPr>
          <a:xfrm rot="-5400000">
            <a:off x="7681325" y="1858186"/>
            <a:ext cx="982066" cy="685800"/>
          </a:xfrm>
          <a:prstGeom prst="stripedRightArrow">
            <a:avLst>
              <a:gd fmla="val 50000" name="adj1"/>
              <a:gd fmla="val 50000" name="adj2"/>
            </a:avLst>
          </a:prstGeom>
          <a:gradFill>
            <a:gsLst>
              <a:gs pos="0">
                <a:srgbClr val="A0C94A"/>
              </a:gs>
              <a:gs pos="100000">
                <a:srgbClr val="DBFF9C"/>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 name="Google Shape;82;p15"/>
          <p:cNvCxnSpPr>
            <a:stCxn id="69" idx="3"/>
            <a:endCxn id="80" idx="1"/>
          </p:cNvCxnSpPr>
          <p:nvPr/>
        </p:nvCxnSpPr>
        <p:spPr>
          <a:xfrm flipH="1" rot="10800000">
            <a:off x="5495385" y="2044383"/>
            <a:ext cx="1222200" cy="661500"/>
          </a:xfrm>
          <a:prstGeom prst="curvedConnector3">
            <a:avLst>
              <a:gd fmla="val 49997" name="adj1"/>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6515" r="0" t="10321"/>
          <a:stretch/>
        </p:blipFill>
        <p:spPr>
          <a:xfrm>
            <a:off x="1860450" y="971175"/>
            <a:ext cx="5423100" cy="2926251"/>
          </a:xfrm>
          <a:prstGeom prst="rect">
            <a:avLst/>
          </a:prstGeom>
          <a:noFill/>
          <a:ln>
            <a:noFill/>
          </a:ln>
        </p:spPr>
      </p:pic>
      <p:sp>
        <p:nvSpPr>
          <p:cNvPr id="466" name="Google Shape;466;p42"/>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67" name="Google Shape;467;p42"/>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MultiAgentes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68" name="Google Shape;468;p42"/>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69" name="Google Shape;469;p42"/>
          <p:cNvPicPr preferRelativeResize="0"/>
          <p:nvPr/>
        </p:nvPicPr>
        <p:blipFill rotWithShape="1">
          <a:blip r:embed="rId4">
            <a:alphaModFix/>
          </a:blip>
          <a:srcRect b="6615" l="7596" r="8833" t="11201"/>
          <a:stretch/>
        </p:blipFill>
        <p:spPr>
          <a:xfrm>
            <a:off x="1991750" y="3897425"/>
            <a:ext cx="4797150" cy="2653751"/>
          </a:xfrm>
          <a:prstGeom prst="rect">
            <a:avLst/>
          </a:prstGeom>
          <a:noFill/>
          <a:ln>
            <a:noFill/>
          </a:ln>
        </p:spPr>
      </p:pic>
      <p:sp>
        <p:nvSpPr>
          <p:cNvPr id="470" name="Google Shape;470;p42"/>
          <p:cNvSpPr txBox="1"/>
          <p:nvPr/>
        </p:nvSpPr>
        <p:spPr>
          <a:xfrm>
            <a:off x="6794875" y="1139725"/>
            <a:ext cx="21084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1200"/>
              <a:t>Tiempo de Entrenamiento: </a:t>
            </a:r>
            <a:r>
              <a:rPr lang="es-MX" sz="1200"/>
              <a:t>24</a:t>
            </a:r>
            <a:r>
              <a:rPr lang="es-MX" sz="1200"/>
              <a:t> Hrs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MX" sz="1200"/>
              <a:t>24 muestras por categoría</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43"/>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476" name="Google Shape;476;p43"/>
          <p:cNvSpPr txBox="1"/>
          <p:nvPr/>
        </p:nvSpPr>
        <p:spPr>
          <a:xfrm>
            <a:off x="2417100" y="3069750"/>
            <a:ext cx="4309800" cy="71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4800">
                <a:solidFill>
                  <a:srgbClr val="E36C09"/>
                </a:solidFill>
              </a:rPr>
              <a:t>Conclusiones</a:t>
            </a:r>
            <a:endParaRPr sz="4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44"/>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Conclusiones</a:t>
            </a:r>
            <a:endParaRPr/>
          </a:p>
        </p:txBody>
      </p:sp>
      <p:sp>
        <p:nvSpPr>
          <p:cNvPr id="482" name="Google Shape;482;p44"/>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Información</a:t>
            </a:r>
            <a:r>
              <a:rPr lang="es-MX" sz="2200">
                <a:solidFill>
                  <a:srgbClr val="595959"/>
                </a:solidFill>
              </a:rPr>
              <a:t> del frente del </a:t>
            </a:r>
            <a:r>
              <a:rPr lang="es-MX" sz="2200">
                <a:solidFill>
                  <a:srgbClr val="595959"/>
                </a:solidFill>
              </a:rPr>
              <a:t>vehículo</a:t>
            </a:r>
            <a:r>
              <a:rPr lang="es-MX" sz="2200">
                <a:solidFill>
                  <a:srgbClr val="595959"/>
                </a:solidFill>
              </a:rPr>
              <a:t> es </a:t>
            </a:r>
            <a:r>
              <a:rPr lang="es-MX" sz="2200">
                <a:solidFill>
                  <a:srgbClr val="595959"/>
                </a:solidFill>
              </a:rPr>
              <a:t>más</a:t>
            </a:r>
            <a:r>
              <a:rPr lang="es-MX" sz="2200">
                <a:solidFill>
                  <a:srgbClr val="595959"/>
                </a:solidFill>
              </a:rPr>
              <a:t> </a:t>
            </a:r>
            <a:r>
              <a:rPr lang="es-MX" sz="2200">
                <a:solidFill>
                  <a:srgbClr val="595959"/>
                </a:solidFill>
              </a:rPr>
              <a:t>útil</a:t>
            </a:r>
            <a:r>
              <a:rPr lang="es-MX" sz="2200">
                <a:solidFill>
                  <a:srgbClr val="595959"/>
                </a:solidFill>
              </a:rPr>
              <a:t> para el agente.</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Esquemas cuadrados en la estructura de la red aprenden a sintetizar con mayor probabilidad el problema.</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El rendimiento del agente incrementa hasta una dimension de 1500 experiencias.</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 mayor cantidad de agentes el rendimiento de los agentes independientes incrementa.</a:t>
            </a:r>
            <a:endParaRPr sz="2200">
              <a:solidFill>
                <a:srgbClr val="595959"/>
              </a:solidFill>
            </a:endParaRPr>
          </a:p>
          <a:p>
            <a:pPr indent="0" lvl="0" marL="0" marR="0" rtl="0" algn="l">
              <a:spcBef>
                <a:spcPts val="0"/>
              </a:spcBef>
              <a:spcAft>
                <a:spcPts val="0"/>
              </a:spcAft>
              <a:buNone/>
            </a:pPr>
            <a:r>
              <a:t/>
            </a:r>
            <a:endParaRPr sz="20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483" name="Google Shape;483;p44"/>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484" name="Google Shape;484;p44"/>
          <p:cNvGrpSpPr/>
          <p:nvPr/>
        </p:nvGrpSpPr>
        <p:grpSpPr>
          <a:xfrm>
            <a:off x="7978836" y="4810801"/>
            <a:ext cx="1107676" cy="1181564"/>
            <a:chOff x="7899575" y="4611225"/>
            <a:chExt cx="1244300" cy="1299850"/>
          </a:xfrm>
        </p:grpSpPr>
        <p:pic>
          <p:nvPicPr>
            <p:cNvPr id="485" name="Google Shape;485;p44"/>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486" name="Google Shape;486;p44"/>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487" name="Google Shape;487;p44"/>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488" name="Google Shape;488;p44"/>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489" name="Google Shape;489;p44"/>
          <p:cNvGrpSpPr/>
          <p:nvPr/>
        </p:nvGrpSpPr>
        <p:grpSpPr>
          <a:xfrm>
            <a:off x="8093715" y="2552182"/>
            <a:ext cx="877867" cy="734875"/>
            <a:chOff x="7979425" y="2436400"/>
            <a:chExt cx="954100" cy="734875"/>
          </a:xfrm>
        </p:grpSpPr>
        <p:sp>
          <p:nvSpPr>
            <p:cNvPr id="490" name="Google Shape;490;p44"/>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4"/>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2" name="Google Shape;492;p44"/>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493" name="Google Shape;493;p44"/>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45"/>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Trabajo a futuro</a:t>
            </a:r>
            <a:endParaRPr/>
          </a:p>
        </p:txBody>
      </p:sp>
      <p:sp>
        <p:nvSpPr>
          <p:cNvPr id="499" name="Google Shape;499;p45"/>
          <p:cNvSpPr txBox="1"/>
          <p:nvPr/>
        </p:nvSpPr>
        <p:spPr>
          <a:xfrm>
            <a:off x="464950" y="1066800"/>
            <a:ext cx="7764600" cy="4446600"/>
          </a:xfrm>
          <a:prstGeom prst="rect">
            <a:avLst/>
          </a:prstGeom>
          <a:noFill/>
          <a:ln>
            <a:noFill/>
          </a:ln>
        </p:spPr>
        <p:txBody>
          <a:bodyPr anchorCtr="0" anchor="t" bIns="45700" lIns="91425" spcFirstLastPara="1" rIns="91425" wrap="square" tIns="45700">
            <a:noAutofit/>
          </a:bodyPr>
          <a:lstStyle/>
          <a:p>
            <a:pPr indent="-355600" lvl="0" marL="457200" marR="0" rtl="0" algn="l">
              <a:spcBef>
                <a:spcPts val="0"/>
              </a:spcBef>
              <a:spcAft>
                <a:spcPts val="0"/>
              </a:spcAft>
              <a:buSzPts val="2000"/>
              <a:buChar char="●"/>
            </a:pPr>
            <a:r>
              <a:rPr b="1" lang="es-MX" sz="2000"/>
              <a:t>Probar el efecto de </a:t>
            </a:r>
            <a:r>
              <a:rPr b="1" lang="es-MX" sz="2000"/>
              <a:t>parámetros</a:t>
            </a:r>
            <a:r>
              <a:rPr b="1" lang="es-MX" sz="2000"/>
              <a:t> adicionales como learning rate, optimizadores, etc.</a:t>
            </a:r>
            <a:endParaRPr b="1" sz="2000"/>
          </a:p>
          <a:p>
            <a:pPr indent="0" lvl="0" marL="457200" marR="0" rtl="0" algn="l">
              <a:spcBef>
                <a:spcPts val="0"/>
              </a:spcBef>
              <a:spcAft>
                <a:spcPts val="0"/>
              </a:spcAft>
              <a:buNone/>
            </a:pPr>
            <a:r>
              <a:t/>
            </a:r>
            <a:endParaRPr b="1" sz="2000"/>
          </a:p>
          <a:p>
            <a:pPr indent="-355600" lvl="0" marL="457200" marR="0" rtl="0" algn="l">
              <a:spcBef>
                <a:spcPts val="0"/>
              </a:spcBef>
              <a:spcAft>
                <a:spcPts val="0"/>
              </a:spcAft>
              <a:buSzPts val="2000"/>
              <a:buChar char="●"/>
            </a:pPr>
            <a:r>
              <a:rPr b="1" lang="es-MX" sz="2000"/>
              <a:t>Probar el efecto de diferentes funciones de recompensa con el fin de conocer, cuales son las </a:t>
            </a:r>
            <a:r>
              <a:rPr b="1" lang="es-MX" sz="2000"/>
              <a:t>características</a:t>
            </a:r>
            <a:r>
              <a:rPr b="1" lang="es-MX" sz="2000"/>
              <a:t> con mayor relevancia en las que se debe concentrar un agente para conducir en el </a:t>
            </a:r>
            <a:r>
              <a:rPr b="1" lang="es-MX" sz="2000"/>
              <a:t>tráfico</a:t>
            </a:r>
            <a:r>
              <a:rPr b="1" lang="es-MX" sz="2000"/>
              <a:t>.</a:t>
            </a:r>
            <a:endParaRPr b="1" sz="2000"/>
          </a:p>
        </p:txBody>
      </p:sp>
      <p:sp>
        <p:nvSpPr>
          <p:cNvPr id="500" name="Google Shape;500;p45"/>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06" name="Google Shape;506;p46"/>
          <p:cNvSpPr txBox="1"/>
          <p:nvPr/>
        </p:nvSpPr>
        <p:spPr>
          <a:xfrm>
            <a:off x="289248" y="1143000"/>
            <a:ext cx="8626151" cy="458587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[1] 	“Inrix global traffic scorecard,” http://inrix.com/scorecard/, (Accessed on 07/23/2018).</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[2]	Full ranking — tomtom traffic index. (Accessed on 07/23/2018). [Online]. Available: https://www.tomtom.com/engb/trafficindex/list?citySize = LARGEcontinent = ALLcountry = ALL</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[3]	M. ctsEMBARDQ. How is mexico reacting to environment changes? — cts mexico. [Online]. Available: </a:t>
            </a:r>
            <a:r>
              <a:rPr lang="es-MX" sz="1800" u="sng">
                <a:solidFill>
                  <a:schemeClr val="hlink"/>
                </a:solidFill>
                <a:latin typeface="Arial"/>
                <a:ea typeface="Arial"/>
                <a:cs typeface="Arial"/>
                <a:sym typeface="Arial"/>
                <a:hlinkClick r:id="rId3"/>
              </a:rPr>
              <a:t>http://www.ctsmexico.org/why-sustainable-transport/</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[4] 	</a:t>
            </a:r>
            <a:r>
              <a:rPr lang="es-MX" sz="1800">
                <a:solidFill>
                  <a:schemeClr val="dk1"/>
                </a:solidFill>
                <a:latin typeface="Calibri"/>
                <a:ea typeface="Calibri"/>
                <a:cs typeface="Calibri"/>
                <a:sym typeface="Calibri"/>
              </a:rPr>
              <a:t>C. Ress, “On the way to automated driving - an oem perspective,” pp. 1–4, March</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2018</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07" name="Google Shape;507;p46"/>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47"/>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13" name="Google Shape;513;p47"/>
          <p:cNvSpPr txBox="1"/>
          <p:nvPr/>
        </p:nvSpPr>
        <p:spPr>
          <a:xfrm>
            <a:off x="289248" y="1143000"/>
            <a:ext cx="8626151" cy="43088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[5]	L. Fridman, B. Jenik, and J. Terwilliger, “Deeptraffic: Driving fast through dense</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traffic with deep reinforcement learning,”CoRR, vol. abs/1801.02805, 2018. [Online].</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Available: http://arxiv.org/abs/1801.02805</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[6] B. Kim, C. M. Kang, S. Lee, H. Chae, J. Kim, C. C. Chung, and J. W.</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Choi, “Probabilistic vehicle trajectory prediction over occupancy grid map via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recurrent neural network,”CoRR, vol. abs/1704.07049, 2017. [Online]. Available:</a:t>
            </a:r>
            <a:endParaRPr/>
          </a:p>
          <a:p>
            <a:pPr indent="0" lvl="0" marL="0" marR="0" rtl="0" algn="l">
              <a:spcBef>
                <a:spcPts val="0"/>
              </a:spcBef>
              <a:spcAft>
                <a:spcPts val="0"/>
              </a:spcAft>
              <a:buNone/>
            </a:pPr>
            <a:r>
              <a:rPr lang="es-MX" sz="1800" u="sng">
                <a:solidFill>
                  <a:schemeClr val="hlink"/>
                </a:solidFill>
                <a:latin typeface="Calibri"/>
                <a:ea typeface="Calibri"/>
                <a:cs typeface="Calibri"/>
                <a:sym typeface="Calibri"/>
                <a:hlinkClick r:id="rId3"/>
              </a:rPr>
              <a:t>http://arxiv.org/abs/1704.07049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[7]	W. S. McCulloch and W. Pitts, “A logical calculus of the ideas immanent in nervous activity,” </a:t>
            </a:r>
            <a:r>
              <a:rPr i="1" lang="es-MX" sz="1800">
                <a:solidFill>
                  <a:schemeClr val="dk1"/>
                </a:solidFill>
                <a:latin typeface="Calibri"/>
                <a:ea typeface="Calibri"/>
                <a:cs typeface="Calibri"/>
                <a:sym typeface="Calibri"/>
              </a:rPr>
              <a:t>The bulletin of mathematical biophysics</a:t>
            </a:r>
            <a:r>
              <a:rPr lang="es-MX" sz="1800">
                <a:solidFill>
                  <a:schemeClr val="dk1"/>
                </a:solidFill>
                <a:latin typeface="Calibri"/>
                <a:ea typeface="Calibri"/>
                <a:cs typeface="Calibri"/>
                <a:sym typeface="Calibri"/>
              </a:rPr>
              <a:t>, vol. 5, no. 4, pp. 115–133, Dec 1943. [Online]. Available: https://doi.org/10.1007/BF02478259</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14" name="Google Shape;514;p47"/>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48"/>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20" name="Google Shape;520;p48"/>
          <p:cNvSpPr txBox="1"/>
          <p:nvPr/>
        </p:nvSpPr>
        <p:spPr>
          <a:xfrm>
            <a:off x="289248" y="1143000"/>
            <a:ext cx="8626151"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2000">
                <a:solidFill>
                  <a:schemeClr val="dk1"/>
                </a:solidFill>
                <a:latin typeface="Calibri"/>
                <a:ea typeface="Calibri"/>
                <a:cs typeface="Calibri"/>
                <a:sym typeface="Calibri"/>
              </a:rPr>
              <a:t>[8]	R. S. Sutton and A. G. Barto, Reinforcement learning: an introduction. MIT Press,1998</a:t>
            </a:r>
            <a:endParaRPr/>
          </a:p>
          <a:p>
            <a:pPr indent="0" lvl="0" marL="0" marR="0" rtl="0" algn="l">
              <a:spcBef>
                <a:spcPts val="0"/>
              </a:spcBef>
              <a:spcAft>
                <a:spcPts val="0"/>
              </a:spcAft>
              <a:buNone/>
            </a:pPr>
            <a:r>
              <a:t/>
            </a:r>
            <a:endParaRPr b="1" sz="2000">
              <a:solidFill>
                <a:srgbClr val="953734"/>
              </a:solidFill>
              <a:latin typeface="Arial"/>
              <a:ea typeface="Arial"/>
              <a:cs typeface="Arial"/>
              <a:sym typeface="Arial"/>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[9]	I. S. Alex Krizhevsky and G. E. Hinton, “Imagenet classification with deep convolutional neural networks.”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[10]	K. Simonyan and A. Zisserman, “Very deep convolutional networks for large-scale image recognition.”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[11] K. He, X. Zhang, S. Ren, and J. Sun, “Deep residual learning for image recognition,” </a:t>
            </a:r>
            <a:r>
              <a:rPr i="1" lang="es-MX" sz="1800">
                <a:solidFill>
                  <a:schemeClr val="dk1"/>
                </a:solidFill>
                <a:latin typeface="Calibri"/>
                <a:ea typeface="Calibri"/>
                <a:cs typeface="Calibri"/>
                <a:sym typeface="Calibri"/>
              </a:rPr>
              <a:t>CoRR</a:t>
            </a:r>
            <a:r>
              <a:rPr lang="es-MX" sz="1800">
                <a:solidFill>
                  <a:schemeClr val="dk1"/>
                </a:solidFill>
                <a:latin typeface="Calibri"/>
                <a:ea typeface="Calibri"/>
                <a:cs typeface="Calibri"/>
                <a:sym typeface="Calibri"/>
              </a:rPr>
              <a:t>, vol. abs/1512.03385, 2015. [Online]. Available: </a:t>
            </a:r>
            <a:r>
              <a:rPr lang="es-MX" sz="1800" u="sng">
                <a:solidFill>
                  <a:schemeClr val="hlink"/>
                </a:solidFill>
                <a:latin typeface="Calibri"/>
                <a:ea typeface="Calibri"/>
                <a:cs typeface="Calibri"/>
                <a:sym typeface="Calibri"/>
                <a:hlinkClick r:id="rId3"/>
              </a:rPr>
              <a:t>http://arxiv.org/abs/1512.03385</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[12] K. Cho, B. van Merrienboer, D. Bahdanau, and Y. Bengio, “On the properties of</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neural machine translation: Encoder-decoder approaches,” CoRR, vol. abs/1409.1259,</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2014. [Online]. Available: </a:t>
            </a:r>
            <a:r>
              <a:rPr lang="es-MX" sz="1800" u="sng">
                <a:solidFill>
                  <a:schemeClr val="hlink"/>
                </a:solidFill>
                <a:latin typeface="Calibri"/>
                <a:ea typeface="Calibri"/>
                <a:cs typeface="Calibri"/>
                <a:sym typeface="Calibri"/>
                <a:hlinkClick r:id="rId4"/>
              </a:rPr>
              <a:t>http://arxiv.org/abs/1409.1259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21" name="Google Shape;521;p48"/>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49"/>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27" name="Google Shape;527;p49"/>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2000">
                <a:solidFill>
                  <a:schemeClr val="dk1"/>
                </a:solidFill>
                <a:latin typeface="Calibri"/>
                <a:ea typeface="Calibri"/>
                <a:cs typeface="Calibri"/>
                <a:sym typeface="Calibri"/>
              </a:rPr>
              <a:t>[13]  S. Ainsworth and R. Lowe, Representational Learning. Boston, MA: Springer</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US, 2012, pp. 2832{2835. [Online]. Available: https://doi.org/10.1007/978-1-</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4419-1428-6 524</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[14] S. J. Russell and P. Norvig, Articial intelligence: a modern approach. Pearson,</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2018.</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[15] J. Wojtusiak, Machine Learning. Boston, MA: Springer US, 2012, pp.</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2082{2083. [Online]. Available: https://doi.org/10.1007/978-1-4419-1428-6 1927</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[16] L. Fridman, \Mit 6.s094: Deep learning,"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https://www.youtube.com/watch?v-6INDaLcuJY&amp;list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PLrAXtmErZgOeiKm4sgNOknGvNjby9efdf&amp;index1</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28" name="Google Shape;528;p49"/>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50"/>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34" name="Google Shape;534;p50"/>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[17] </a:t>
            </a:r>
            <a:r>
              <a:rPr lang="es-MX" sz="2000">
                <a:solidFill>
                  <a:schemeClr val="dk1"/>
                </a:solidFill>
                <a:latin typeface="Calibri"/>
                <a:ea typeface="Calibri"/>
                <a:cs typeface="Calibri"/>
                <a:sym typeface="Calibri"/>
              </a:rPr>
              <a:t>L. Fridman</a:t>
            </a:r>
            <a:r>
              <a:rPr lang="es-MX" sz="2000">
                <a:solidFill>
                  <a:schemeClr val="dk1"/>
                </a:solidFill>
                <a:latin typeface="Calibri"/>
                <a:ea typeface="Calibri"/>
                <a:cs typeface="Calibri"/>
                <a:sym typeface="Calibri"/>
              </a:rPr>
              <a:t>, \Mit 6.s094: Self-driving cars,"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https://www.youtube.com/watch?v OCjqIgxwHw&amp;list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PLrAXtmErZgOeiKm4sgNOknGvNjby9efdf&amp;index3</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[18] ||, \Mit 6.s094: Deep reinforcement learning,"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https://www.youtube.com/watch?v  MQ6pP65o7OM&amp;index4&amp;list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[19] C. Hoel, K. Wol, and L. Laine, \Automated speed and lane change decision</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making using deep reinforcement learning," CoRR, vol. abs/1803.10056, 2018.</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[Online]. Available: http://arxiv.org/abs/1803.10056</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35" name="Google Shape;535;p50"/>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51"/>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41" name="Google Shape;541;p51"/>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 S. Shalev-Shwartz, S. Shammah, and A. Shashua, \Safe, multi-agent,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reinforcement learning for autonomous driving," CoRR, vol. abs/1610.03295,</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2016. [Online]. Available: </a:t>
            </a:r>
            <a:r>
              <a:rPr lang="es-MX" sz="2000" u="sng">
                <a:solidFill>
                  <a:schemeClr val="hlink"/>
                </a:solidFill>
                <a:latin typeface="Calibri"/>
                <a:ea typeface="Calibri"/>
                <a:cs typeface="Calibri"/>
                <a:sym typeface="Calibri"/>
                <a:hlinkClick r:id="rId3"/>
              </a:rPr>
              <a:t>http://arxiv.org/abs/1610.03295</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[21] Gong, Xun, Guo, Feng, Sun, Jing, Zhao, and Ding, \Evaluation of the energy</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eciency in a mixed trac with automated vehicles and human controlled</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vehicles," [1806.00377] Evaluation of the Energy Eciency in a Mixed Trac</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with Automated Vehicles and Human Controlled Vehicles, Jun 2018. [Online].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Available: https://arxiv.org/abs/1806.00377</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42" name="Google Shape;542;p51"/>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del Problema</a:t>
            </a:r>
            <a:endParaRPr/>
          </a:p>
        </p:txBody>
      </p:sp>
      <p:sp>
        <p:nvSpPr>
          <p:cNvPr id="88" name="Google Shape;88;p16"/>
          <p:cNvSpPr txBox="1"/>
          <p:nvPr/>
        </p:nvSpPr>
        <p:spPr>
          <a:xfrm>
            <a:off x="304800" y="1267408"/>
            <a:ext cx="7924800" cy="37548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Optimizando la tarea del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89" name="Google Shape;89;p16"/>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90" name="Google Shape;90;p16"/>
          <p:cNvPicPr preferRelativeResize="0"/>
          <p:nvPr/>
        </p:nvPicPr>
        <p:blipFill>
          <a:blip r:embed="rId3">
            <a:alphaModFix/>
          </a:blip>
          <a:stretch>
            <a:fillRect/>
          </a:stretch>
        </p:blipFill>
        <p:spPr>
          <a:xfrm>
            <a:off x="1125413" y="2509838"/>
            <a:ext cx="2143125" cy="2143125"/>
          </a:xfrm>
          <a:prstGeom prst="rect">
            <a:avLst/>
          </a:prstGeom>
          <a:noFill/>
          <a:ln>
            <a:noFill/>
          </a:ln>
        </p:spPr>
      </p:pic>
      <p:sp>
        <p:nvSpPr>
          <p:cNvPr id="91" name="Google Shape;91;p16"/>
          <p:cNvSpPr/>
          <p:nvPr/>
        </p:nvSpPr>
        <p:spPr>
          <a:xfrm>
            <a:off x="3251650" y="2985600"/>
            <a:ext cx="2231700" cy="11529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6"/>
          <p:cNvPicPr preferRelativeResize="0"/>
          <p:nvPr/>
        </p:nvPicPr>
        <p:blipFill>
          <a:blip r:embed="rId4">
            <a:alphaModFix/>
          </a:blip>
          <a:stretch>
            <a:fillRect/>
          </a:stretch>
        </p:blipFill>
        <p:spPr>
          <a:xfrm>
            <a:off x="5542475" y="2366938"/>
            <a:ext cx="1785668" cy="2390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pic>
        <p:nvPicPr>
          <p:cNvPr descr="Imagen PPT UAG NEW-03.jpg" id="547" name="Google Shape;547;p52"/>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53"/>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Objetivos </a:t>
            </a:r>
            <a:r>
              <a:rPr b="1" lang="es-MX" sz="3000">
                <a:solidFill>
                  <a:srgbClr val="E36C09"/>
                </a:solidFill>
              </a:rPr>
              <a:t>específicos</a:t>
            </a:r>
            <a:endParaRPr/>
          </a:p>
        </p:txBody>
      </p:sp>
      <p:sp>
        <p:nvSpPr>
          <p:cNvPr id="553" name="Google Shape;553;p53"/>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Definir estructuras de entrada para dar al agente </a:t>
            </a:r>
            <a:r>
              <a:rPr lang="es-MX" sz="2200">
                <a:solidFill>
                  <a:srgbClr val="595959"/>
                </a:solidFill>
              </a:rPr>
              <a:t>información</a:t>
            </a:r>
            <a:r>
              <a:rPr lang="es-MX" sz="2200">
                <a:solidFill>
                  <a:srgbClr val="595959"/>
                </a:solidFill>
              </a:rPr>
              <a:t> </a:t>
            </a:r>
            <a:r>
              <a:rPr lang="es-MX" sz="2200">
                <a:solidFill>
                  <a:srgbClr val="595959"/>
                </a:solidFill>
              </a:rPr>
              <a:t>específica</a:t>
            </a:r>
            <a:r>
              <a:rPr lang="es-MX" sz="2200">
                <a:solidFill>
                  <a:srgbClr val="595959"/>
                </a:solidFill>
              </a:rPr>
              <a:t> del entorno.</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Proponer </a:t>
            </a:r>
            <a:r>
              <a:rPr lang="es-MX" sz="2200">
                <a:solidFill>
                  <a:srgbClr val="595959"/>
                </a:solidFill>
              </a:rPr>
              <a:t>topologías</a:t>
            </a:r>
            <a:r>
              <a:rPr lang="es-MX" sz="2200">
                <a:solidFill>
                  <a:srgbClr val="595959"/>
                </a:solidFill>
              </a:rPr>
              <a:t> de redes siguiendo las </a:t>
            </a:r>
            <a:r>
              <a:rPr lang="es-MX" sz="2200">
                <a:solidFill>
                  <a:srgbClr val="595959"/>
                </a:solidFill>
              </a:rPr>
              <a:t>geometrías cuadradas y triangulares como</a:t>
            </a:r>
            <a:r>
              <a:rPr lang="es-MX" sz="2200">
                <a:solidFill>
                  <a:srgbClr val="595959"/>
                </a:solidFill>
              </a:rPr>
              <a:t> estructura de capas de neuronas.</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Definir el experimento para verificar el rendimiento del agente con diferentes tamaños de memoria</a:t>
            </a:r>
            <a:endParaRPr sz="2200">
              <a:solidFill>
                <a:srgbClr val="595959"/>
              </a:solidFill>
            </a:endParaRPr>
          </a:p>
          <a:p>
            <a:pPr indent="0" lvl="0" marL="0" marR="0" rtl="0" algn="l">
              <a:spcBef>
                <a:spcPts val="0"/>
              </a:spcBef>
              <a:spcAft>
                <a:spcPts val="0"/>
              </a:spcAft>
              <a:buClr>
                <a:schemeClr val="dk1"/>
              </a:buClr>
              <a:buSzPts val="1100"/>
              <a:buFont typeface="Arial"/>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Establecer experimento para verificar el desempeño individual de cada agente, usando diferentes cantidades de agentes </a:t>
            </a:r>
            <a:r>
              <a:rPr lang="es-MX" sz="2200">
                <a:solidFill>
                  <a:srgbClr val="595959"/>
                </a:solidFill>
              </a:rPr>
              <a:t>simultáneos</a:t>
            </a:r>
            <a:r>
              <a:rPr lang="es-MX" sz="2200">
                <a:solidFill>
                  <a:srgbClr val="595959"/>
                </a:solidFill>
              </a:rPr>
              <a:t>.</a:t>
            </a:r>
            <a:endParaRPr sz="2200">
              <a:solidFill>
                <a:srgbClr val="595959"/>
              </a:solidFill>
            </a:endParaRPr>
          </a:p>
          <a:p>
            <a:pPr indent="0" lvl="1" marL="0" marR="0" rtl="0" algn="l">
              <a:spcBef>
                <a:spcPts val="0"/>
              </a:spcBef>
              <a:spcAft>
                <a:spcPts val="0"/>
              </a:spcAft>
              <a:buNone/>
            </a:pPr>
            <a:r>
              <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554" name="Google Shape;554;p53"/>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555" name="Google Shape;555;p53"/>
          <p:cNvGrpSpPr/>
          <p:nvPr/>
        </p:nvGrpSpPr>
        <p:grpSpPr>
          <a:xfrm>
            <a:off x="7978836" y="4810801"/>
            <a:ext cx="1107676" cy="1181564"/>
            <a:chOff x="7899575" y="4611225"/>
            <a:chExt cx="1244300" cy="1299850"/>
          </a:xfrm>
        </p:grpSpPr>
        <p:pic>
          <p:nvPicPr>
            <p:cNvPr id="556" name="Google Shape;556;p53"/>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557" name="Google Shape;557;p53"/>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558" name="Google Shape;558;p53"/>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559" name="Google Shape;559;p53"/>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560" name="Google Shape;560;p53"/>
          <p:cNvGrpSpPr/>
          <p:nvPr/>
        </p:nvGrpSpPr>
        <p:grpSpPr>
          <a:xfrm>
            <a:off x="8093715" y="2552182"/>
            <a:ext cx="877867" cy="734875"/>
            <a:chOff x="7979425" y="2436400"/>
            <a:chExt cx="954100" cy="734875"/>
          </a:xfrm>
        </p:grpSpPr>
        <p:sp>
          <p:nvSpPr>
            <p:cNvPr id="561" name="Google Shape;561;p53"/>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3"/>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3" name="Google Shape;563;p53"/>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564" name="Google Shape;564;p53"/>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4"/>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Hipótesis</a:t>
            </a:r>
            <a:endParaRPr/>
          </a:p>
        </p:txBody>
      </p:sp>
      <p:sp>
        <p:nvSpPr>
          <p:cNvPr id="570" name="Google Shape;570;p54"/>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Administrar una </a:t>
            </a:r>
            <a:r>
              <a:rPr lang="es-MX" sz="2200">
                <a:solidFill>
                  <a:srgbClr val="595959"/>
                </a:solidFill>
              </a:rPr>
              <a:t>característica</a:t>
            </a:r>
            <a:r>
              <a:rPr lang="es-MX" sz="2200">
                <a:solidFill>
                  <a:srgbClr val="595959"/>
                </a:solidFill>
              </a:rPr>
              <a:t> del entorno al </a:t>
            </a:r>
            <a:r>
              <a:rPr lang="es-MX" sz="2200">
                <a:solidFill>
                  <a:srgbClr val="595959"/>
                </a:solidFill>
              </a:rPr>
              <a:t>agente, mejora su desempeño.</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Seguir un </a:t>
            </a:r>
            <a:r>
              <a:rPr lang="es-MX" sz="2200">
                <a:solidFill>
                  <a:srgbClr val="595959"/>
                </a:solidFill>
              </a:rPr>
              <a:t>patrón</a:t>
            </a:r>
            <a:r>
              <a:rPr lang="es-MX" sz="2200">
                <a:solidFill>
                  <a:srgbClr val="595959"/>
                </a:solidFill>
              </a:rPr>
              <a:t> </a:t>
            </a:r>
            <a:r>
              <a:rPr lang="es-MX" sz="2200">
                <a:solidFill>
                  <a:srgbClr val="595959"/>
                </a:solidFill>
              </a:rPr>
              <a:t>geométrico</a:t>
            </a:r>
            <a:r>
              <a:rPr lang="es-MX" sz="2200">
                <a:solidFill>
                  <a:srgbClr val="595959"/>
                </a:solidFill>
              </a:rPr>
              <a:t> en la </a:t>
            </a:r>
            <a:r>
              <a:rPr lang="es-MX" sz="2200">
                <a:solidFill>
                  <a:srgbClr val="595959"/>
                </a:solidFill>
              </a:rPr>
              <a:t>topología</a:t>
            </a:r>
            <a:r>
              <a:rPr lang="es-MX" sz="2200">
                <a:solidFill>
                  <a:srgbClr val="595959"/>
                </a:solidFill>
              </a:rPr>
              <a:t> de red como cuadrado o triangular, contribuyen en un aumento del desempeño del agente.</a:t>
            </a:r>
            <a:endParaRPr sz="2200">
              <a:solidFill>
                <a:srgbClr val="595959"/>
              </a:solidFill>
            </a:endParaRPr>
          </a:p>
          <a:p>
            <a:pPr indent="0" lvl="0" marL="0" marR="0" rtl="0" algn="l">
              <a:spcBef>
                <a:spcPts val="0"/>
              </a:spcBef>
              <a:spcAft>
                <a:spcPts val="0"/>
              </a:spcAft>
              <a:buSzPts val="1100"/>
              <a:buNone/>
            </a:pPr>
            <a:r>
              <a:rPr lang="es-MX" sz="2200">
                <a:solidFill>
                  <a:srgbClr val="595959"/>
                </a:solidFill>
              </a:rPr>
              <a:t>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Ampliar la dimensión de la memoria o la librería de experiencias mejora el desempeño del agente.</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A mayor número de agentes independientes de manera simultánea durante el entrenamiento, se mejora el desempeño de cada agente individualmente.</a:t>
            </a:r>
            <a:endParaRPr sz="2200">
              <a:solidFill>
                <a:srgbClr val="595959"/>
              </a:solidFill>
            </a:endParaRPr>
          </a:p>
          <a:p>
            <a:pPr indent="0" lvl="1" marL="0" marR="0" rtl="0" algn="l">
              <a:spcBef>
                <a:spcPts val="0"/>
              </a:spcBef>
              <a:spcAft>
                <a:spcPts val="0"/>
              </a:spcAft>
              <a:buNone/>
            </a:pPr>
            <a:r>
              <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571" name="Google Shape;571;p54"/>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572" name="Google Shape;572;p54"/>
          <p:cNvGrpSpPr/>
          <p:nvPr/>
        </p:nvGrpSpPr>
        <p:grpSpPr>
          <a:xfrm>
            <a:off x="7978836" y="4810801"/>
            <a:ext cx="1107676" cy="1181564"/>
            <a:chOff x="7899575" y="4611225"/>
            <a:chExt cx="1244300" cy="1299850"/>
          </a:xfrm>
        </p:grpSpPr>
        <p:pic>
          <p:nvPicPr>
            <p:cNvPr id="573" name="Google Shape;573;p54"/>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574" name="Google Shape;574;p54"/>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575" name="Google Shape;575;p54"/>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576" name="Google Shape;576;p54"/>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577" name="Google Shape;577;p54"/>
          <p:cNvGrpSpPr/>
          <p:nvPr/>
        </p:nvGrpSpPr>
        <p:grpSpPr>
          <a:xfrm>
            <a:off x="8093715" y="2552182"/>
            <a:ext cx="877867" cy="734875"/>
            <a:chOff x="7979425" y="2436400"/>
            <a:chExt cx="954100" cy="734875"/>
          </a:xfrm>
        </p:grpSpPr>
        <p:sp>
          <p:nvSpPr>
            <p:cNvPr id="578" name="Google Shape;578;p54"/>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4"/>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0" name="Google Shape;580;p54"/>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581" name="Google Shape;581;p54"/>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5"/>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587" name="Google Shape;587;p55"/>
          <p:cNvSpPr txBox="1"/>
          <p:nvPr/>
        </p:nvSpPr>
        <p:spPr>
          <a:xfrm>
            <a:off x="338998" y="1143000"/>
            <a:ext cx="8195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Representational Learning</a:t>
            </a:r>
            <a:endParaRPr/>
          </a:p>
          <a:p>
            <a:pPr indent="0" lvl="0" marL="0" marR="0" rtl="0" algn="l">
              <a:spcBef>
                <a:spcPts val="0"/>
              </a:spcBef>
              <a:spcAft>
                <a:spcPts val="0"/>
              </a:spcAft>
              <a:buNone/>
            </a:pPr>
            <a:r>
              <a:t/>
            </a:r>
            <a:endParaRPr sz="1800">
              <a:solidFill>
                <a:srgbClr val="595959"/>
              </a:solidFil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Conocer</a:t>
            </a:r>
            <a:r>
              <a:rPr lang="es-MX" sz="1800">
                <a:solidFill>
                  <a:srgbClr val="595959"/>
                </a:solidFill>
              </a:rPr>
              <a:t> la estructura interna de los datos, para simplificar el espacio problema</a:t>
            </a:r>
            <a:r>
              <a:rPr lang="es-MX" sz="1800">
                <a:solidFill>
                  <a:srgbClr val="595959"/>
                </a:solidFill>
                <a:latin typeface="Arial"/>
                <a:ea typeface="Arial"/>
                <a:cs typeface="Arial"/>
                <a:sym typeface="Arial"/>
              </a:rPr>
              <a:t>[1</a:t>
            </a:r>
            <a:r>
              <a:rPr lang="es-MX" sz="1800">
                <a:solidFill>
                  <a:srgbClr val="595959"/>
                </a:solidFill>
              </a:rPr>
              <a:t>3</a:t>
            </a:r>
            <a:r>
              <a:rPr lang="es-MX" sz="1800">
                <a:solidFill>
                  <a:srgbClr val="595959"/>
                </a:solidFill>
                <a:latin typeface="Arial"/>
                <a:ea typeface="Arial"/>
                <a:cs typeface="Arial"/>
                <a:sym typeface="Arial"/>
              </a:rPr>
              <a:t>].</a:t>
            </a:r>
            <a:endParaRPr/>
          </a:p>
        </p:txBody>
      </p:sp>
      <p:sp>
        <p:nvSpPr>
          <p:cNvPr id="588" name="Google Shape;588;p55"/>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589" name="Google Shape;589;p55"/>
          <p:cNvPicPr preferRelativeResize="0"/>
          <p:nvPr/>
        </p:nvPicPr>
        <p:blipFill>
          <a:blip r:embed="rId3">
            <a:alphaModFix/>
          </a:blip>
          <a:stretch>
            <a:fillRect/>
          </a:stretch>
        </p:blipFill>
        <p:spPr>
          <a:xfrm>
            <a:off x="1420950" y="2499475"/>
            <a:ext cx="6302098" cy="35449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6"/>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Conclusiones </a:t>
            </a:r>
            <a:r>
              <a:rPr b="1" lang="es-MX" sz="3000">
                <a:solidFill>
                  <a:srgbClr val="E36C09"/>
                </a:solidFill>
              </a:rPr>
              <a:t>Generales</a:t>
            </a:r>
            <a:endParaRPr/>
          </a:p>
        </p:txBody>
      </p:sp>
      <p:sp>
        <p:nvSpPr>
          <p:cNvPr id="595" name="Google Shape;595;p56"/>
          <p:cNvSpPr txBox="1"/>
          <p:nvPr/>
        </p:nvSpPr>
        <p:spPr>
          <a:xfrm>
            <a:off x="464950" y="1143000"/>
            <a:ext cx="7764600" cy="4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Conclusiones</a:t>
            </a:r>
            <a:endParaRPr b="1" sz="2000">
              <a:solidFill>
                <a:srgbClr val="953734"/>
              </a:solidFill>
            </a:endParaRPr>
          </a:p>
          <a:p>
            <a:pPr indent="0" lvl="0" marL="0" marR="0" rtl="0" algn="l">
              <a:spcBef>
                <a:spcPts val="0"/>
              </a:spcBef>
              <a:spcAft>
                <a:spcPts val="0"/>
              </a:spcAft>
              <a:buNone/>
            </a:pPr>
            <a:r>
              <a:t/>
            </a:r>
            <a:endParaRPr b="1" sz="2000">
              <a:solidFill>
                <a:srgbClr val="953734"/>
              </a:solidFill>
            </a:endParaRPr>
          </a:p>
          <a:p>
            <a:pPr indent="-355600" lvl="0" marL="457200" marR="0" rtl="0" algn="l">
              <a:spcBef>
                <a:spcPts val="0"/>
              </a:spcBef>
              <a:spcAft>
                <a:spcPts val="0"/>
              </a:spcAft>
              <a:buClr>
                <a:srgbClr val="953734"/>
              </a:buClr>
              <a:buSzPts val="2000"/>
              <a:buFont typeface="Arial"/>
              <a:buChar char="●"/>
            </a:pPr>
            <a:r>
              <a:rPr b="1" lang="es-MX" sz="2000"/>
              <a:t>Se puede observar como cada uno de los parámetros de descripción de la red contribuyen y afectan el desempeño de la red neural, así como complican o facilitan el aprendizaje.</a:t>
            </a:r>
            <a:endParaRPr b="1" sz="2000"/>
          </a:p>
          <a:p>
            <a:pPr indent="0" lvl="0" marL="457200" marR="0" rtl="0" algn="l">
              <a:spcBef>
                <a:spcPts val="0"/>
              </a:spcBef>
              <a:spcAft>
                <a:spcPts val="0"/>
              </a:spcAft>
              <a:buNone/>
            </a:pPr>
            <a:r>
              <a:t/>
            </a:r>
            <a:endParaRPr b="1" sz="2000"/>
          </a:p>
          <a:p>
            <a:pPr indent="-355600" lvl="0" marL="457200" marR="0" rtl="0" algn="l">
              <a:spcBef>
                <a:spcPts val="0"/>
              </a:spcBef>
              <a:spcAft>
                <a:spcPts val="0"/>
              </a:spcAft>
              <a:buSzPts val="2000"/>
              <a:buChar char="●"/>
            </a:pPr>
            <a:r>
              <a:rPr b="1" lang="es-MX" sz="2000"/>
              <a:t>El valor de un parámetro puede minimizar de manera significativa la probabilidad de encontrar la solución en el espacio problema, es por ello que el uso de heurísticas e información sobre previas investigaciones es crucial para el éxito de implementaciones que usan Deep Q learning.</a:t>
            </a:r>
            <a:endParaRPr b="1" sz="2000"/>
          </a:p>
        </p:txBody>
      </p:sp>
      <p:sp>
        <p:nvSpPr>
          <p:cNvPr id="596" name="Google Shape;596;p56"/>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del Problema</a:t>
            </a:r>
            <a:endParaRPr/>
          </a:p>
        </p:txBody>
      </p:sp>
      <p:sp>
        <p:nvSpPr>
          <p:cNvPr id="98" name="Google Shape;98;p17"/>
          <p:cNvSpPr txBox="1"/>
          <p:nvPr/>
        </p:nvSpPr>
        <p:spPr>
          <a:xfrm>
            <a:off x="304800" y="1267408"/>
            <a:ext cx="7924800" cy="375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Automatizando la </a:t>
            </a:r>
            <a:r>
              <a:rPr b="1" lang="es-MX" sz="2000">
                <a:solidFill>
                  <a:srgbClr val="953734"/>
                </a:solidFill>
                <a:latin typeface="Arial"/>
                <a:ea typeface="Arial"/>
                <a:cs typeface="Arial"/>
                <a:sym typeface="Arial"/>
              </a:rPr>
              <a:t>Navegación en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rPr>
              <a:t>Un agente autónomo se enfrentará. a un e</a:t>
            </a:r>
            <a:r>
              <a:rPr lang="es-MX" sz="1800">
                <a:solidFill>
                  <a:srgbClr val="595959"/>
                </a:solidFill>
                <a:latin typeface="Arial"/>
                <a:ea typeface="Arial"/>
                <a:cs typeface="Arial"/>
                <a:sym typeface="Arial"/>
              </a:rPr>
              <a:t>ntorno cambiante, situaciones imprevistas y entrada variable.</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grpSp>
        <p:nvGrpSpPr>
          <p:cNvPr id="99" name="Google Shape;99;p17"/>
          <p:cNvGrpSpPr/>
          <p:nvPr/>
        </p:nvGrpSpPr>
        <p:grpSpPr>
          <a:xfrm>
            <a:off x="457200" y="2667000"/>
            <a:ext cx="8324238" cy="2104424"/>
            <a:chOff x="457200" y="2985291"/>
            <a:chExt cx="8324238" cy="2104424"/>
          </a:xfrm>
        </p:grpSpPr>
        <p:pic>
          <p:nvPicPr>
            <p:cNvPr descr="Resultado de imagen para situaciones imprevistas en conduccion" id="100" name="Google Shape;100;p17"/>
            <p:cNvPicPr preferRelativeResize="0"/>
            <p:nvPr/>
          </p:nvPicPr>
          <p:blipFill rotWithShape="1">
            <a:blip r:embed="rId3">
              <a:alphaModFix/>
            </a:blip>
            <a:srcRect b="0" l="0" r="0" t="0"/>
            <a:stretch/>
          </p:blipFill>
          <p:spPr>
            <a:xfrm>
              <a:off x="3099983" y="2985291"/>
              <a:ext cx="2445363" cy="1627278"/>
            </a:xfrm>
            <a:prstGeom prst="rect">
              <a:avLst/>
            </a:prstGeom>
            <a:noFill/>
            <a:ln>
              <a:noFill/>
            </a:ln>
          </p:spPr>
        </p:pic>
        <p:pic>
          <p:nvPicPr>
            <p:cNvPr descr="Resultado de imagen para situaciones imprevistas en conduccion" id="101" name="Google Shape;101;p17"/>
            <p:cNvPicPr preferRelativeResize="0"/>
            <p:nvPr/>
          </p:nvPicPr>
          <p:blipFill rotWithShape="1">
            <a:blip r:embed="rId4">
              <a:alphaModFix/>
            </a:blip>
            <a:srcRect b="0" l="33195" r="0" t="0"/>
            <a:stretch/>
          </p:blipFill>
          <p:spPr>
            <a:xfrm>
              <a:off x="457200" y="2985291"/>
              <a:ext cx="2438400" cy="1627278"/>
            </a:xfrm>
            <a:prstGeom prst="rect">
              <a:avLst/>
            </a:prstGeom>
            <a:noFill/>
            <a:ln>
              <a:noFill/>
            </a:ln>
          </p:spPr>
        </p:pic>
        <p:pic>
          <p:nvPicPr>
            <p:cNvPr descr="Resultado de imagen para situaciones imprevistas en conduccion" id="102" name="Google Shape;102;p17"/>
            <p:cNvPicPr preferRelativeResize="0"/>
            <p:nvPr/>
          </p:nvPicPr>
          <p:blipFill rotWithShape="1">
            <a:blip r:embed="rId5">
              <a:alphaModFix/>
            </a:blip>
            <a:srcRect b="0" l="25181" r="9583" t="0"/>
            <a:stretch/>
          </p:blipFill>
          <p:spPr>
            <a:xfrm>
              <a:off x="5752249" y="2985291"/>
              <a:ext cx="3029190" cy="1627278"/>
            </a:xfrm>
            <a:prstGeom prst="rect">
              <a:avLst/>
            </a:prstGeom>
            <a:noFill/>
            <a:ln>
              <a:noFill/>
            </a:ln>
          </p:spPr>
        </p:pic>
        <p:sp>
          <p:nvSpPr>
            <p:cNvPr id="103" name="Google Shape;103;p17"/>
            <p:cNvSpPr txBox="1"/>
            <p:nvPr/>
          </p:nvSpPr>
          <p:spPr>
            <a:xfrm>
              <a:off x="1828800" y="4674215"/>
              <a:ext cx="5486400" cy="41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2 – Entorno y situaciones durante la conducción, objetos en la vía (izquierda) variación de luz natural(centro), clima (derecha).</a:t>
              </a:r>
              <a:endParaRPr/>
            </a:p>
          </p:txBody>
        </p:sp>
      </p:grpSp>
      <p:sp>
        <p:nvSpPr>
          <p:cNvPr id="104" name="Google Shape;104;p17"/>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Objetivos General</a:t>
            </a:r>
            <a:endParaRPr/>
          </a:p>
        </p:txBody>
      </p:sp>
      <p:sp>
        <p:nvSpPr>
          <p:cNvPr id="110" name="Google Shape;110;p18"/>
          <p:cNvSpPr txBox="1"/>
          <p:nvPr/>
        </p:nvSpPr>
        <p:spPr>
          <a:xfrm>
            <a:off x="609600" y="1505338"/>
            <a:ext cx="7696200" cy="2308324"/>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lang="es-MX" sz="2400">
                <a:solidFill>
                  <a:srgbClr val="595959"/>
                </a:solidFill>
              </a:rPr>
              <a:t>Obtener el mejor desempeño interpretado como velocidad en un ambiente de simulación para la navegación de un vehículo en condiciones de tráfico, con una red entrenada por aprendizaje por refuerzo con un conocimiento del entorno limitado.</a:t>
            </a:r>
            <a:endParaRPr/>
          </a:p>
          <a:p>
            <a:pPr indent="0" lvl="0" marL="0" marR="0" rtl="0" algn="l">
              <a:spcBef>
                <a:spcPts val="0"/>
              </a:spcBef>
              <a:spcAft>
                <a:spcPts val="0"/>
              </a:spcAft>
              <a:buNone/>
            </a:pPr>
            <a:r>
              <a:t/>
            </a:r>
            <a:endParaRPr sz="2400">
              <a:solidFill>
                <a:srgbClr val="595959"/>
              </a:solidFill>
              <a:latin typeface="Arial"/>
              <a:ea typeface="Arial"/>
              <a:cs typeface="Arial"/>
              <a:sym typeface="Arial"/>
            </a:endParaRPr>
          </a:p>
        </p:txBody>
      </p:sp>
      <p:sp>
        <p:nvSpPr>
          <p:cNvPr id="111" name="Google Shape;111;p18"/>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9"/>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Preguntas de </a:t>
            </a:r>
            <a:r>
              <a:rPr b="1" lang="es-MX" sz="3000">
                <a:solidFill>
                  <a:srgbClr val="E36C09"/>
                </a:solidFill>
              </a:rPr>
              <a:t>investigación</a:t>
            </a:r>
            <a:endParaRPr/>
          </a:p>
        </p:txBody>
      </p:sp>
      <p:sp>
        <p:nvSpPr>
          <p:cNvPr id="117" name="Google Shape;117;p19"/>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800">
                <a:solidFill>
                  <a:srgbClr val="595959"/>
                </a:solidFill>
              </a:rPr>
              <a:t>﻿</a:t>
            </a:r>
            <a:r>
              <a:rPr lang="es-MX" sz="2000">
                <a:solidFill>
                  <a:srgbClr val="595959"/>
                </a:solidFill>
              </a:rPr>
              <a:t>¿</a:t>
            </a:r>
            <a:r>
              <a:rPr lang="es-MX" sz="2200">
                <a:solidFill>
                  <a:srgbClr val="595959"/>
                </a:solidFill>
              </a:rPr>
              <a:t>La percepción que tiene el agente del entorno afecta de manera significativa el desempeño del agente?</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Una geometría particular de red genera un mayor rendimiento en el agente?</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La dimensión de la memoria es un factor determinante en el rendimiento del agente?</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Múltiples agentes simultáneos contribuyen a un mejor rendimiento de cada agente individual?</a:t>
            </a:r>
            <a:endParaRPr sz="2200">
              <a:solidFill>
                <a:srgbClr val="595959"/>
              </a:solidFill>
            </a:endParaRPr>
          </a:p>
          <a:p>
            <a:pPr indent="0" lvl="0" marL="0" marR="0" rtl="0" algn="l">
              <a:spcBef>
                <a:spcPts val="0"/>
              </a:spcBef>
              <a:spcAft>
                <a:spcPts val="0"/>
              </a:spcAft>
              <a:buNone/>
            </a:pPr>
            <a:r>
              <a:t/>
            </a:r>
            <a:endParaRPr sz="20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118" name="Google Shape;118;p19"/>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119" name="Google Shape;119;p19"/>
          <p:cNvGrpSpPr/>
          <p:nvPr/>
        </p:nvGrpSpPr>
        <p:grpSpPr>
          <a:xfrm>
            <a:off x="7978836" y="4810801"/>
            <a:ext cx="1107676" cy="1181564"/>
            <a:chOff x="7899575" y="4611225"/>
            <a:chExt cx="1244300" cy="1299850"/>
          </a:xfrm>
        </p:grpSpPr>
        <p:pic>
          <p:nvPicPr>
            <p:cNvPr id="120" name="Google Shape;120;p19"/>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121" name="Google Shape;121;p19"/>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122" name="Google Shape;122;p19"/>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123" name="Google Shape;123;p19"/>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124" name="Google Shape;124;p19"/>
          <p:cNvGrpSpPr/>
          <p:nvPr/>
        </p:nvGrpSpPr>
        <p:grpSpPr>
          <a:xfrm>
            <a:off x="8093715" y="2552182"/>
            <a:ext cx="877867" cy="734875"/>
            <a:chOff x="7979425" y="2436400"/>
            <a:chExt cx="954100" cy="734875"/>
          </a:xfrm>
        </p:grpSpPr>
        <p:sp>
          <p:nvSpPr>
            <p:cNvPr id="125" name="Google Shape;125;p19"/>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 name="Google Shape;127;p19"/>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128" name="Google Shape;128;p19"/>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Delimitación</a:t>
            </a:r>
            <a:endParaRPr/>
          </a:p>
        </p:txBody>
      </p:sp>
      <p:sp>
        <p:nvSpPr>
          <p:cNvPr id="134" name="Google Shape;134;p20"/>
          <p:cNvSpPr txBox="1"/>
          <p:nvPr/>
        </p:nvSpPr>
        <p:spPr>
          <a:xfrm>
            <a:off x="457200" y="1371600"/>
            <a:ext cx="7315200" cy="32008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Delimitación de la investigación</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Esta investiga los </a:t>
            </a:r>
            <a:r>
              <a:rPr lang="es-MX" sz="1800">
                <a:solidFill>
                  <a:srgbClr val="595959"/>
                </a:solidFill>
              </a:rPr>
              <a:t>parámetros:</a:t>
            </a:r>
            <a:r>
              <a:rPr lang="es-MX" sz="1800">
                <a:solidFill>
                  <a:srgbClr val="595959"/>
                </a:solidFill>
              </a:rPr>
              <a:t> gamma, tamaño de memoria, </a:t>
            </a:r>
            <a:r>
              <a:rPr lang="es-MX" sz="1800">
                <a:solidFill>
                  <a:srgbClr val="595959"/>
                </a:solidFill>
              </a:rPr>
              <a:t>número</a:t>
            </a:r>
            <a:r>
              <a:rPr lang="es-MX" sz="1800">
                <a:solidFill>
                  <a:srgbClr val="595959"/>
                </a:solidFill>
              </a:rPr>
              <a:t> de agentes </a:t>
            </a:r>
            <a:r>
              <a:rPr lang="es-MX" sz="1800">
                <a:solidFill>
                  <a:srgbClr val="595959"/>
                </a:solidFill>
              </a:rPr>
              <a:t>simultáneos</a:t>
            </a:r>
            <a:r>
              <a:rPr lang="es-MX" sz="1800">
                <a:solidFill>
                  <a:srgbClr val="595959"/>
                </a:solidFill>
              </a:rPr>
              <a:t>, </a:t>
            </a:r>
            <a:r>
              <a:rPr lang="es-MX" sz="1800">
                <a:solidFill>
                  <a:srgbClr val="595959"/>
                </a:solidFill>
              </a:rPr>
              <a:t>geometría</a:t>
            </a:r>
            <a:r>
              <a:rPr lang="es-MX" sz="1800">
                <a:solidFill>
                  <a:srgbClr val="595959"/>
                </a:solidFill>
              </a:rPr>
              <a:t> en </a:t>
            </a:r>
            <a:r>
              <a:rPr lang="es-MX" sz="1800">
                <a:solidFill>
                  <a:srgbClr val="595959"/>
                </a:solidFill>
              </a:rPr>
              <a:t>topología</a:t>
            </a:r>
            <a:r>
              <a:rPr lang="es-MX" sz="1800">
                <a:solidFill>
                  <a:srgbClr val="595959"/>
                </a:solidFill>
              </a:rPr>
              <a:t> y tipo de entrada.</a:t>
            </a:r>
            <a:endParaRPr sz="1800">
              <a:solidFill>
                <a:srgbClr val="595959"/>
              </a:solidFill>
            </a:endParaRPr>
          </a:p>
          <a:p>
            <a:pPr indent="0" lvl="0" marL="457200" marR="0" rtl="0" algn="l">
              <a:spcBef>
                <a:spcPts val="0"/>
              </a:spcBef>
              <a:spcAft>
                <a:spcPts val="0"/>
              </a:spcAft>
              <a:buNone/>
            </a:pPr>
            <a:r>
              <a:t/>
            </a:r>
            <a:endParaRPr sz="1800">
              <a:solidFill>
                <a:srgbClr val="595959"/>
              </a:solidFil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Investigación</a:t>
            </a:r>
            <a:r>
              <a:rPr lang="es-MX" sz="1800">
                <a:solidFill>
                  <a:srgbClr val="595959"/>
                </a:solidFill>
              </a:rPr>
              <a:t> sobre p</a:t>
            </a:r>
            <a:r>
              <a:rPr lang="es-MX" sz="1800">
                <a:solidFill>
                  <a:srgbClr val="595959"/>
                </a:solidFill>
              </a:rPr>
              <a:t>arámetros</a:t>
            </a:r>
            <a:r>
              <a:rPr lang="es-MX" sz="1800">
                <a:solidFill>
                  <a:srgbClr val="595959"/>
                </a:solidFill>
              </a:rPr>
              <a:t> de entrada </a:t>
            </a:r>
            <a:r>
              <a:rPr lang="es-MX" sz="1800">
                <a:solidFill>
                  <a:srgbClr val="595959"/>
                </a:solidFill>
              </a:rPr>
              <a:t>óptimos</a:t>
            </a:r>
            <a:r>
              <a:rPr lang="es-MX" sz="1800">
                <a:solidFill>
                  <a:srgbClr val="595959"/>
                </a:solidFill>
              </a:rPr>
              <a:t> </a:t>
            </a:r>
            <a:r>
              <a:rPr lang="es-MX" sz="1800">
                <a:solidFill>
                  <a:srgbClr val="595959"/>
                </a:solidFill>
              </a:rPr>
              <a:t>teóricos</a:t>
            </a:r>
            <a:r>
              <a:rPr lang="es-MX" sz="1800">
                <a:solidFill>
                  <a:srgbClr val="595959"/>
                </a:solidFill>
              </a:rPr>
              <a:t>.</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No contempla </a:t>
            </a:r>
            <a:r>
              <a:rPr lang="es-MX" sz="1800">
                <a:solidFill>
                  <a:srgbClr val="595959"/>
                </a:solidFill>
              </a:rPr>
              <a:t>implementación</a:t>
            </a:r>
            <a:r>
              <a:rPr lang="es-MX" sz="1800">
                <a:solidFill>
                  <a:srgbClr val="595959"/>
                </a:solidFill>
              </a:rPr>
              <a:t> real, sensores, sistema, etc.</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Ni costos de </a:t>
            </a:r>
            <a:r>
              <a:rPr lang="es-MX" sz="1800">
                <a:solidFill>
                  <a:srgbClr val="595959"/>
                </a:solidFill>
              </a:rPr>
              <a:t>implementación</a:t>
            </a:r>
            <a:r>
              <a:rPr lang="es-MX" sz="1800">
                <a:solidFill>
                  <a:srgbClr val="595959"/>
                </a:solidFill>
              </a:rPr>
              <a:t>.</a:t>
            </a:r>
            <a:endParaRPr/>
          </a:p>
        </p:txBody>
      </p:sp>
      <p:sp>
        <p:nvSpPr>
          <p:cNvPr id="135" name="Google Shape;135;p20"/>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41" name="Google Shape;141;p21"/>
          <p:cNvSpPr txBox="1"/>
          <p:nvPr/>
        </p:nvSpPr>
        <p:spPr>
          <a:xfrm>
            <a:off x="118600" y="1039275"/>
            <a:ext cx="7315200" cy="296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2000">
                <a:solidFill>
                  <a:srgbClr val="953734"/>
                </a:solidFill>
              </a:rPr>
              <a:t>Inteligencia Artificial</a:t>
            </a:r>
            <a:r>
              <a:rPr lang="es-MX"/>
              <a:t> </a:t>
            </a:r>
            <a:r>
              <a:rPr lang="es-MX" sz="1800">
                <a:solidFill>
                  <a:srgbClr val="595959"/>
                </a:solidFill>
                <a:latin typeface="Arial"/>
                <a:ea typeface="Arial"/>
                <a:cs typeface="Arial"/>
                <a:sym typeface="Arial"/>
              </a:rPr>
              <a:t>[</a:t>
            </a:r>
            <a:r>
              <a:rPr lang="es-MX" sz="1800">
                <a:solidFill>
                  <a:srgbClr val="595959"/>
                </a:solidFill>
              </a:rPr>
              <a:t>14,15,16</a:t>
            </a:r>
            <a:r>
              <a:rPr lang="es-MX" sz="1800">
                <a:solidFill>
                  <a:srgbClr val="595959"/>
                </a:solidFill>
                <a:latin typeface="Arial"/>
                <a:ea typeface="Arial"/>
                <a:cs typeface="Arial"/>
                <a:sym typeface="Arial"/>
              </a:rPr>
              <a:t>].</a:t>
            </a:r>
            <a:endParaRPr/>
          </a:p>
        </p:txBody>
      </p:sp>
      <p:sp>
        <p:nvSpPr>
          <p:cNvPr id="142" name="Google Shape;142;p21"/>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43" name="Google Shape;143;p21"/>
          <p:cNvPicPr preferRelativeResize="0"/>
          <p:nvPr/>
        </p:nvPicPr>
        <p:blipFill>
          <a:blip r:embed="rId3">
            <a:alphaModFix/>
          </a:blip>
          <a:stretch>
            <a:fillRect/>
          </a:stretch>
        </p:blipFill>
        <p:spPr>
          <a:xfrm>
            <a:off x="1402625" y="1396625"/>
            <a:ext cx="6527349" cy="466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